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302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9" r:id="rId35"/>
    <p:sldId id="288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6" autoAdjust="0"/>
    <p:restoredTop sz="94661" autoAdjust="0"/>
  </p:normalViewPr>
  <p:slideViewPr>
    <p:cSldViewPr>
      <p:cViewPr>
        <p:scale>
          <a:sx n="50" d="100"/>
          <a:sy n="50" d="100"/>
        </p:scale>
        <p:origin x="-1494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1632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5B2C7-D3D9-40E8-864F-AA31AC6A758F}" type="datetimeFigureOut">
              <a:rPr lang="sr-Latn-RS" smtClean="0"/>
              <a:pPr/>
              <a:t>1.10.2020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AA77-13A3-460E-83BA-88099A33C25E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1480155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5B2C7-D3D9-40E8-864F-AA31AC6A758F}" type="datetimeFigureOut">
              <a:rPr lang="sr-Latn-RS" smtClean="0"/>
              <a:pPr/>
              <a:t>1.10.2020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AA77-13A3-460E-83BA-88099A33C25E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184464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5B2C7-D3D9-40E8-864F-AA31AC6A758F}" type="datetimeFigureOut">
              <a:rPr lang="sr-Latn-RS" smtClean="0"/>
              <a:pPr/>
              <a:t>1.10.2020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AA77-13A3-460E-83BA-88099A33C25E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2584417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5B2C7-D3D9-40E8-864F-AA31AC6A758F}" type="datetimeFigureOut">
              <a:rPr lang="sr-Latn-RS" smtClean="0"/>
              <a:pPr/>
              <a:t>1.10.2020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AA77-13A3-460E-83BA-88099A33C25E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106020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5B2C7-D3D9-40E8-864F-AA31AC6A758F}" type="datetimeFigureOut">
              <a:rPr lang="sr-Latn-RS" smtClean="0"/>
              <a:pPr/>
              <a:t>1.10.2020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AA77-13A3-460E-83BA-88099A33C25E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2031388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5B2C7-D3D9-40E8-864F-AA31AC6A758F}" type="datetimeFigureOut">
              <a:rPr lang="sr-Latn-RS" smtClean="0"/>
              <a:pPr/>
              <a:t>1.10.2020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AA77-13A3-460E-83BA-88099A33C25E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1824698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5B2C7-D3D9-40E8-864F-AA31AC6A758F}" type="datetimeFigureOut">
              <a:rPr lang="sr-Latn-RS" smtClean="0"/>
              <a:pPr/>
              <a:t>1.10.2020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AA77-13A3-460E-83BA-88099A33C25E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2908660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5B2C7-D3D9-40E8-864F-AA31AC6A758F}" type="datetimeFigureOut">
              <a:rPr lang="sr-Latn-RS" smtClean="0"/>
              <a:pPr/>
              <a:t>1.10.2020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AA77-13A3-460E-83BA-88099A33C25E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45565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5B2C7-D3D9-40E8-864F-AA31AC6A758F}" type="datetimeFigureOut">
              <a:rPr lang="sr-Latn-RS" smtClean="0"/>
              <a:pPr/>
              <a:t>1.10.2020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AA77-13A3-460E-83BA-88099A33C25E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1658319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5B2C7-D3D9-40E8-864F-AA31AC6A758F}" type="datetimeFigureOut">
              <a:rPr lang="sr-Latn-RS" smtClean="0"/>
              <a:pPr/>
              <a:t>1.10.2020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AA77-13A3-460E-83BA-88099A33C25E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3583757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5B2C7-D3D9-40E8-864F-AA31AC6A758F}" type="datetimeFigureOut">
              <a:rPr lang="sr-Latn-RS" smtClean="0"/>
              <a:pPr/>
              <a:t>1.10.2020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AA77-13A3-460E-83BA-88099A33C25E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895327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5B2C7-D3D9-40E8-864F-AA31AC6A758F}" type="datetimeFigureOut">
              <a:rPr lang="sr-Latn-RS" smtClean="0"/>
              <a:pPr/>
              <a:t>1.10.2020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EAA77-13A3-460E-83BA-88099A33C25E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2474228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УРИН</a:t>
            </a:r>
            <a:r>
              <a:rPr lang="sr-Latn-RS" dirty="0">
                <a:latin typeface="Arial" pitchFamily="34" charset="0"/>
                <a:cs typeface="Arial" pitchFamily="34" charset="0"/>
              </a:rPr>
              <a:t/>
            </a:r>
            <a:br>
              <a:rPr lang="sr-Latn-RS" dirty="0">
                <a:latin typeface="Arial" pitchFamily="34" charset="0"/>
                <a:cs typeface="Arial" pitchFamily="34" charset="0"/>
              </a:rPr>
            </a:br>
            <a:r>
              <a:rPr lang="en-US" dirty="0" err="1">
                <a:latin typeface="Arial" pitchFamily="34" charset="0"/>
                <a:cs typeface="Arial" pitchFamily="34" charset="0"/>
              </a:rPr>
              <a:t>Сакупљање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урина</a:t>
            </a:r>
            <a:r>
              <a:rPr lang="en-US" dirty="0">
                <a:latin typeface="Arial" pitchFamily="34" charset="0"/>
                <a:cs typeface="Arial" pitchFamily="34" charset="0"/>
              </a:rPr>
              <a:t>.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Физичке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особине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урина</a:t>
            </a:r>
            <a:r>
              <a:rPr lang="en-US" dirty="0">
                <a:latin typeface="Arial" pitchFamily="34" charset="0"/>
                <a:cs typeface="Arial" pitchFamily="34" charset="0"/>
              </a:rPr>
              <a:t>.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Хемијски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преглед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урина</a:t>
            </a:r>
            <a:r>
              <a:rPr lang="en-US" dirty="0">
                <a:latin typeface="Arial" pitchFamily="34" charset="0"/>
                <a:cs typeface="Arial" pitchFamily="34" charset="0"/>
              </a:rPr>
              <a:t>.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Анализа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седимента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урина</a:t>
            </a:r>
            <a:r>
              <a:rPr lang="en-US" dirty="0">
                <a:latin typeface="Arial" pitchFamily="34" charset="0"/>
                <a:cs typeface="Arial" pitchFamily="34" charset="0"/>
              </a:rPr>
              <a:t>.</a:t>
            </a:r>
            <a:r>
              <a:rPr lang="sr-Latn-RS" dirty="0">
                <a:latin typeface="Arial" pitchFamily="34" charset="0"/>
                <a:cs typeface="Arial" pitchFamily="34" charset="0"/>
              </a:rPr>
              <a:t/>
            </a:r>
            <a:br>
              <a:rPr lang="sr-Latn-RS" dirty="0">
                <a:latin typeface="Arial" pitchFamily="34" charset="0"/>
                <a:cs typeface="Arial" pitchFamily="34" charset="0"/>
              </a:rPr>
            </a:b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4365104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Факултет медицинских наука Универзитет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у Крагујевцу</a:t>
            </a:r>
            <a:endParaRPr lang="sr-Latn-R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Основне струковне студије </a:t>
            </a: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5. Недеља наставе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1825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052736"/>
          </a:xfrm>
        </p:spPr>
        <p:txBody>
          <a:bodyPr>
            <a:normAutofit/>
          </a:bodyPr>
          <a:lstStyle/>
          <a:p>
            <a:r>
              <a:rPr lang="sr-Cyrl-RS" sz="4000" b="1" dirty="0">
                <a:latin typeface="Arial" pitchFamily="34" charset="0"/>
                <a:cs typeface="Arial" pitchFamily="34" charset="0"/>
              </a:rPr>
              <a:t>Поремећаји б</a:t>
            </a:r>
            <a:r>
              <a:rPr lang="sr-Latn-RS" sz="4000" b="1" dirty="0">
                <a:latin typeface="Arial" pitchFamily="34" charset="0"/>
                <a:cs typeface="Arial" pitchFamily="34" charset="0"/>
              </a:rPr>
              <a:t>ој</a:t>
            </a:r>
            <a:r>
              <a:rPr lang="sr-Cyrl-RS" sz="4000" b="1" dirty="0">
                <a:latin typeface="Arial" pitchFamily="34" charset="0"/>
                <a:cs typeface="Arial" pitchFamily="34" charset="0"/>
              </a:rPr>
              <a:t>е у</a:t>
            </a:r>
            <a:r>
              <a:rPr lang="sr-Latn-RS" sz="4000" b="1" dirty="0" smtClean="0">
                <a:latin typeface="Arial" pitchFamily="34" charset="0"/>
                <a:cs typeface="Arial" pitchFamily="34" charset="0"/>
              </a:rPr>
              <a:t>рина</a:t>
            </a:r>
            <a:endParaRPr lang="sr-Latn-R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3024336" cy="5976664"/>
          </a:xfrm>
        </p:spPr>
        <p:txBody>
          <a:bodyPr>
            <a:normAutofit fontScale="85000" lnSpcReduction="20000"/>
          </a:bodyPr>
          <a:lstStyle/>
          <a:p>
            <a:endParaRPr lang="en-US" sz="2800" u="sng" dirty="0" smtClean="0">
              <a:latin typeface="Arial" pitchFamily="34" charset="0"/>
              <a:cs typeface="Arial" pitchFamily="34" charset="0"/>
            </a:endParaRPr>
          </a:p>
          <a:p>
            <a:r>
              <a:rPr lang="sr-Latn-RS" sz="2800" u="sng" dirty="0" smtClean="0">
                <a:latin typeface="Arial" pitchFamily="34" charset="0"/>
                <a:cs typeface="Arial" pitchFamily="34" charset="0"/>
              </a:rPr>
              <a:t>Билирубин </a:t>
            </a:r>
            <a:r>
              <a:rPr lang="sr-Latn-RS" sz="2800" dirty="0">
                <a:latin typeface="Arial" pitchFamily="34" charset="0"/>
                <a:cs typeface="Arial" pitchFamily="34" charset="0"/>
              </a:rPr>
              <a:t>боји урин оранж, жуто-браон или зелено-браон</a:t>
            </a:r>
            <a:r>
              <a:rPr lang="sr-Cyrl-RS" sz="2800" dirty="0">
                <a:latin typeface="Arial" pitchFamily="34" charset="0"/>
                <a:cs typeface="Arial" pitchFamily="34" charset="0"/>
              </a:rPr>
              <a:t> бојом; </a:t>
            </a:r>
            <a:r>
              <a:rPr lang="sr-Cyrl-RS" sz="2800" u="sng" dirty="0">
                <a:latin typeface="Arial" pitchFamily="34" charset="0"/>
                <a:cs typeface="Arial" pitchFamily="34" charset="0"/>
              </a:rPr>
              <a:t>у</a:t>
            </a:r>
            <a:r>
              <a:rPr lang="sr-Latn-RS" sz="2800" u="sng" dirty="0">
                <a:latin typeface="Arial" pitchFamily="34" charset="0"/>
                <a:cs typeface="Arial" pitchFamily="34" charset="0"/>
              </a:rPr>
              <a:t>робилиноген</a:t>
            </a:r>
            <a:r>
              <a:rPr lang="sr-Latn-RS" sz="2800" dirty="0">
                <a:latin typeface="Arial" pitchFamily="34" charset="0"/>
                <a:cs typeface="Arial" pitchFamily="34" charset="0"/>
              </a:rPr>
              <a:t> урин </a:t>
            </a:r>
            <a:r>
              <a:rPr lang="sr-Cyrl-RS" sz="2800" dirty="0">
                <a:latin typeface="Arial" pitchFamily="34" charset="0"/>
                <a:cs typeface="Arial" pitchFamily="34" charset="0"/>
              </a:rPr>
              <a:t>- </a:t>
            </a:r>
            <a:r>
              <a:rPr lang="sr-Latn-RS" sz="2800" dirty="0">
                <a:latin typeface="Arial" pitchFamily="34" charset="0"/>
                <a:cs typeface="Arial" pitchFamily="34" charset="0"/>
              </a:rPr>
              <a:t>оранж, оранж-црвено или оранж-браон</a:t>
            </a:r>
            <a:r>
              <a:rPr lang="sr-Cyrl-RS" sz="2800" dirty="0">
                <a:latin typeface="Arial" pitchFamily="34" charset="0"/>
                <a:cs typeface="Arial" pitchFamily="34" charset="0"/>
              </a:rPr>
              <a:t> бојом; </a:t>
            </a:r>
            <a:r>
              <a:rPr lang="sr-Cyrl-RS" sz="2800" u="sng" dirty="0">
                <a:latin typeface="Arial" pitchFamily="34" charset="0"/>
                <a:cs typeface="Arial" pitchFamily="34" charset="0"/>
              </a:rPr>
              <a:t>ц</a:t>
            </a:r>
            <a:r>
              <a:rPr lang="sr-Latn-RS" sz="2800" u="sng" dirty="0">
                <a:latin typeface="Arial" pitchFamily="34" charset="0"/>
                <a:cs typeface="Arial" pitchFamily="34" charset="0"/>
              </a:rPr>
              <a:t>рвена боја</a:t>
            </a:r>
            <a:r>
              <a:rPr lang="sr-Latn-RS" sz="2800" dirty="0">
                <a:latin typeface="Arial" pitchFamily="34" charset="0"/>
                <a:cs typeface="Arial" pitchFamily="34" charset="0"/>
              </a:rPr>
              <a:t> потиче од еритроцита, хемоглобина, миоглобина, порфирина</a:t>
            </a:r>
            <a:r>
              <a:rPr lang="sr-Cyrl-RS" sz="2800" dirty="0">
                <a:latin typeface="Arial" pitchFamily="34" charset="0"/>
                <a:cs typeface="Arial" pitchFamily="34" charset="0"/>
              </a:rPr>
              <a:t> и </a:t>
            </a:r>
            <a:r>
              <a:rPr lang="sr-Cyrl-RS" sz="2800" u="sng" dirty="0">
                <a:latin typeface="Arial" pitchFamily="34" charset="0"/>
                <a:cs typeface="Arial" pitchFamily="34" charset="0"/>
              </a:rPr>
              <a:t>т</a:t>
            </a:r>
            <a:r>
              <a:rPr lang="sr-Latn-RS" sz="2800" u="sng" dirty="0">
                <a:latin typeface="Arial" pitchFamily="34" charset="0"/>
                <a:cs typeface="Arial" pitchFamily="34" charset="0"/>
              </a:rPr>
              <a:t>амна или црна боја</a:t>
            </a:r>
            <a:r>
              <a:rPr lang="sr-Latn-RS" sz="2800" dirty="0">
                <a:latin typeface="Arial" pitchFamily="34" charset="0"/>
                <a:cs typeface="Arial" pitchFamily="34" charset="0"/>
              </a:rPr>
              <a:t> урина од меланина</a:t>
            </a:r>
          </a:p>
        </p:txBody>
      </p:sp>
      <p:pic>
        <p:nvPicPr>
          <p:cNvPr id="6146" name="Picture 2" descr="Резултат слика за urine color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372" t="13865" b="3890"/>
          <a:stretch/>
        </p:blipFill>
        <p:spPr bwMode="auto">
          <a:xfrm>
            <a:off x="3101047" y="1052736"/>
            <a:ext cx="6007457" cy="55446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6597352"/>
            <a:ext cx="7811754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500" dirty="0" smtClean="0"/>
              <a:t>https://www.google.com/search?client=firefox-b-d&amp;biw=1366&amp;bih=654&amp;tbm=isch&amp;sa=1&amp;ei=P63jXNbFBoHNwAKp8qmQAg&amp;q=urine+colors&amp;oq=urine+colors&amp;gs_l=img.3..0i19l10.581036.583774..583985...0.0..0.232.920.0j4j1......0....1..gws-wiz-img.9PQWU-2SO6w#imgrc=DaKuuy2mPqmxFM:</a:t>
            </a:r>
            <a:endParaRPr lang="sr-Latn-RS" sz="500" dirty="0"/>
          </a:p>
        </p:txBody>
      </p:sp>
    </p:spTree>
    <p:extLst>
      <p:ext uri="{BB962C8B-B14F-4D97-AF65-F5344CB8AC3E}">
        <p14:creationId xmlns="" xmlns:p14="http://schemas.microsoft.com/office/powerpoint/2010/main" val="8141704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Запремина урина и поремећаји у количини излученог урина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141168"/>
          </a:xfrm>
        </p:spPr>
        <p:txBody>
          <a:bodyPr>
            <a:normAutofit fontScale="85000" lnSpcReduction="20000"/>
          </a:bodyPr>
          <a:lstStyle/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r>
              <a:rPr lang="sr-Latn-RS" b="1" dirty="0" smtClean="0">
                <a:latin typeface="Arial" pitchFamily="34" charset="0"/>
                <a:cs typeface="Arial" pitchFamily="34" charset="0"/>
              </a:rPr>
              <a:t>Запремина 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у</a:t>
            </a:r>
            <a:r>
              <a:rPr lang="sr-Latn-RS" b="1" dirty="0">
                <a:latin typeface="Arial" pitchFamily="34" charset="0"/>
                <a:cs typeface="Arial" pitchFamily="34" charset="0"/>
              </a:rPr>
              <a:t>рина</a:t>
            </a:r>
            <a:r>
              <a:rPr lang="sr-Cyrl-RS" dirty="0">
                <a:latin typeface="Arial" pitchFamily="34" charset="0"/>
                <a:cs typeface="Arial" pitchFamily="34" charset="0"/>
              </a:rPr>
              <a:t>-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Здрави бубрези 1 – 2 L урина (просечно 1.5 L)</a:t>
            </a:r>
            <a:r>
              <a:rPr lang="sr-Cyrl-RS" dirty="0">
                <a:latin typeface="Arial" pitchFamily="34" charset="0"/>
                <a:cs typeface="Arial" pitchFamily="34" charset="0"/>
              </a:rPr>
              <a:t>.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Деца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излучују 3-4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пута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више урина/kg телесне масе више у односу на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одрасле</a:t>
            </a:r>
            <a:endParaRPr lang="sr-Latn-RS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sr-Cyrl-RS" b="1" dirty="0">
                <a:latin typeface="Arial" pitchFamily="34" charset="0"/>
                <a:cs typeface="Arial" pitchFamily="34" charset="0"/>
              </a:rPr>
              <a:t>Поремећаји у количини излученог </a:t>
            </a:r>
            <a:r>
              <a:rPr lang="sr-Cyrl-RS" b="1" dirty="0" smtClean="0">
                <a:latin typeface="Arial" pitchFamily="34" charset="0"/>
                <a:cs typeface="Arial" pitchFamily="34" charset="0"/>
              </a:rPr>
              <a:t>урина</a:t>
            </a:r>
          </a:p>
          <a:p>
            <a:pPr marL="0" indent="0">
              <a:buNone/>
            </a:pPr>
            <a:endParaRPr lang="sr-Latn-RS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sr-Cyrl-RS" b="1" dirty="0">
                <a:latin typeface="Arial" pitchFamily="34" charset="0"/>
                <a:cs typeface="Arial" pitchFamily="34" charset="0"/>
              </a:rPr>
              <a:t>1. </a:t>
            </a:r>
            <a:r>
              <a:rPr lang="sr-Latn-RS" b="1" dirty="0">
                <a:latin typeface="Arial" pitchFamily="34" charset="0"/>
                <a:cs typeface="Arial" pitchFamily="34" charset="0"/>
              </a:rPr>
              <a:t>Олигурија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(&lt; 500 ml/24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h)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 узроци -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преренални, постренални, ренални узроци: дехидратација, ренална исхемија, бубрежна обољења, о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п</a:t>
            </a:r>
            <a:r>
              <a:rPr lang="sr-Latn-RS" dirty="0">
                <a:latin typeface="Arial" pitchFamily="34" charset="0"/>
                <a:cs typeface="Arial" pitchFamily="34" charset="0"/>
              </a:rPr>
              <a:t>струкција мокраћних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путева</a:t>
            </a:r>
            <a:endParaRPr lang="sr-Latn-RS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sr-Cyrl-RS" b="1" dirty="0">
                <a:latin typeface="Arial" pitchFamily="34" charset="0"/>
                <a:cs typeface="Arial" pitchFamily="34" charset="0"/>
              </a:rPr>
              <a:t>2. </a:t>
            </a:r>
            <a:r>
              <a:rPr lang="sr-Latn-RS" b="1" dirty="0">
                <a:latin typeface="Arial" pitchFamily="34" charset="0"/>
                <a:cs typeface="Arial" pitchFamily="34" charset="0"/>
              </a:rPr>
              <a:t>Анурија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(&lt;100 ml/24 h) немогућност мокрења и ретенција урина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услед</a:t>
            </a:r>
            <a:r>
              <a:rPr lang="sr-Latn-RS" dirty="0">
                <a:latin typeface="Arial" pitchFamily="34" charset="0"/>
                <a:cs typeface="Arial" pitchFamily="34" charset="0"/>
              </a:rPr>
              <a:t>: опструкције мокраћних путева, гломерулонефритиса, акутне тубуларне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некрозе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9177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048672"/>
          </a:xfrm>
        </p:spPr>
        <p:txBody>
          <a:bodyPr/>
          <a:lstStyle/>
          <a:p>
            <a:pPr marL="0" indent="0">
              <a:buNone/>
            </a:pP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b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sr-Cyrl-RS" b="1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. </a:t>
            </a:r>
            <a:r>
              <a:rPr lang="sr-Latn-RS" b="1" dirty="0">
                <a:latin typeface="Arial" pitchFamily="34" charset="0"/>
                <a:cs typeface="Arial" pitchFamily="34" charset="0"/>
              </a:rPr>
              <a:t>Полиурија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(&gt; 2 L урина)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ди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ј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абетична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кетоацидоза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парцијална опструкцијау уринарном тракту са оштећеном концентрационом способношћу, акутна тубуларна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некроза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sr-Cyrl-RS" b="1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. </a:t>
            </a:r>
            <a:r>
              <a:rPr lang="sr-Latn-RS" b="1" dirty="0">
                <a:latin typeface="Arial" pitchFamily="34" charset="0"/>
                <a:cs typeface="Arial" pitchFamily="34" charset="0"/>
              </a:rPr>
              <a:t>Н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и</a:t>
            </a:r>
            <a:r>
              <a:rPr lang="sr-Latn-RS" b="1" dirty="0">
                <a:latin typeface="Arial" pitchFamily="34" charset="0"/>
                <a:cs typeface="Arial" pitchFamily="34" charset="0"/>
              </a:rPr>
              <a:t>ктурија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(&gt; 500 ml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урина ток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ом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 ноћи)</a:t>
            </a:r>
            <a:endParaRPr lang="sr-Latn-RS" dirty="0">
              <a:latin typeface="Arial" pitchFamily="34" charset="0"/>
              <a:cs typeface="Arial" pitchFamily="34" charset="0"/>
            </a:endParaRPr>
          </a:p>
          <a:p>
            <a:endParaRPr lang="sr-Latn-R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60590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b="1" dirty="0">
                <a:latin typeface="Arial" pitchFamily="34" charset="0"/>
                <a:cs typeface="Arial" pitchFamily="34" charset="0"/>
              </a:rPr>
              <a:t>Релативна 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г</a:t>
            </a:r>
            <a:r>
              <a:rPr lang="sr-Latn-RS" b="1" dirty="0">
                <a:latin typeface="Arial" pitchFamily="34" charset="0"/>
                <a:cs typeface="Arial" pitchFamily="34" charset="0"/>
              </a:rPr>
              <a:t>устина и 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о</a:t>
            </a:r>
            <a:r>
              <a:rPr lang="sr-Latn-RS" b="1" dirty="0">
                <a:latin typeface="Arial" pitchFamily="34" charset="0"/>
                <a:cs typeface="Arial" pitchFamily="34" charset="0"/>
              </a:rPr>
              <a:t>смолалност</a:t>
            </a:r>
            <a:r>
              <a:rPr lang="sr-Latn-RS" dirty="0">
                <a:latin typeface="Arial" pitchFamily="34" charset="0"/>
                <a:cs typeface="Arial" pitchFamily="34" charset="0"/>
              </a:rPr>
              <a:t/>
            </a:r>
            <a:br>
              <a:rPr lang="sr-Latn-RS" dirty="0">
                <a:latin typeface="Arial" pitchFamily="34" charset="0"/>
                <a:cs typeface="Arial" pitchFamily="34" charset="0"/>
              </a:rPr>
            </a:b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532859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sr-Latn-RS" dirty="0">
                <a:latin typeface="Arial" pitchFamily="34" charset="0"/>
                <a:cs typeface="Arial" pitchFamily="34" charset="0"/>
              </a:rPr>
              <a:t>Релативна густина</a:t>
            </a:r>
            <a:r>
              <a:rPr lang="sr-Cyrl-RS" dirty="0">
                <a:latin typeface="Arial" pitchFamily="34" charset="0"/>
                <a:cs typeface="Arial" pitchFamily="34" charset="0"/>
              </a:rPr>
              <a:t> (РГ)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одражава степен хидрираности организма и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креће се у опсегу од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1.001 –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1.030</a:t>
            </a:r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sr-Latn-RS" dirty="0" smtClean="0">
                <a:latin typeface="Arial" pitchFamily="34" charset="0"/>
                <a:cs typeface="Arial" pitchFamily="34" charset="0"/>
              </a:rPr>
              <a:t>Урин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РГ</a:t>
            </a:r>
            <a:r>
              <a:rPr lang="sr-Latn-RS" dirty="0">
                <a:latin typeface="Arial" pitchFamily="34" charset="0"/>
                <a:cs typeface="Arial" pitchFamily="34" charset="0"/>
              </a:rPr>
              <a:t>&lt;1.008 је разблажен; урин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 РГ</a:t>
            </a:r>
            <a:r>
              <a:rPr lang="sr-Latn-RS" dirty="0">
                <a:latin typeface="Arial" pitchFamily="34" charset="0"/>
                <a:cs typeface="Arial" pitchFamily="34" charset="0"/>
              </a:rPr>
              <a:t>&gt;1.020 је концент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рован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AutoNum type="arabicPeriod"/>
            </a:pPr>
            <a:r>
              <a:rPr lang="sr-Cyrl-RS" b="1" dirty="0" smtClean="0">
                <a:latin typeface="Arial" pitchFamily="34" charset="0"/>
                <a:cs typeface="Arial" pitchFamily="34" charset="0"/>
              </a:rPr>
              <a:t>С</a:t>
            </a:r>
            <a:r>
              <a:rPr lang="sr-Latn-RS" b="1" dirty="0" smtClean="0">
                <a:latin typeface="Arial" pitchFamily="34" charset="0"/>
                <a:cs typeface="Arial" pitchFamily="34" charset="0"/>
              </a:rPr>
              <a:t>нижен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sr-Cyrl-R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Latn-RS" b="1" dirty="0">
                <a:latin typeface="Arial" pitchFamily="34" charset="0"/>
                <a:cs typeface="Arial" pitchFamily="34" charset="0"/>
              </a:rPr>
              <a:t>релативн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е</a:t>
            </a:r>
            <a:r>
              <a:rPr lang="sr-Latn-RS" b="1" dirty="0">
                <a:latin typeface="Arial" pitchFamily="34" charset="0"/>
                <a:cs typeface="Arial" pitchFamily="34" charset="0"/>
              </a:rPr>
              <a:t> </a:t>
            </a:r>
            <a:r>
              <a:rPr lang="sr-Latn-RS" b="1" dirty="0" smtClean="0">
                <a:latin typeface="Arial" pitchFamily="34" charset="0"/>
                <a:cs typeface="Arial" pitchFamily="34" charset="0"/>
              </a:rPr>
              <a:t>густин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а</a:t>
            </a:r>
            <a:r>
              <a:rPr lang="sr-Cyrl-R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–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код п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овећан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ог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унос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а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течности</a:t>
            </a:r>
            <a:r>
              <a:rPr lang="sr-Cyrl-RS" dirty="0">
                <a:latin typeface="Arial" pitchFamily="34" charset="0"/>
                <a:cs typeface="Arial" pitchFamily="34" charset="0"/>
              </a:rPr>
              <a:t>, употребе д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иурети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ка и 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Diabetes </a:t>
            </a:r>
            <a:r>
              <a:rPr lang="en-US" i="1" dirty="0" err="1">
                <a:latin typeface="Arial" pitchFamily="34" charset="0"/>
                <a:cs typeface="Arial" pitchFamily="34" charset="0"/>
              </a:rPr>
              <a:t>insipidusa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(с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мањена способност концентрисања урина</a:t>
            </a:r>
            <a:r>
              <a:rPr lang="sr-Cyrl-RS" dirty="0">
                <a:latin typeface="Arial" pitchFamily="34" charset="0"/>
                <a:cs typeface="Arial" pitchFamily="34" charset="0"/>
              </a:rPr>
              <a:t>) и </a:t>
            </a:r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AutoNum type="arabicPeriod"/>
            </a:pPr>
            <a:r>
              <a:rPr lang="sr-Cyrl-RS" b="1" dirty="0" smtClean="0">
                <a:latin typeface="Arial" pitchFamily="34" charset="0"/>
                <a:cs typeface="Arial" pitchFamily="34" charset="0"/>
              </a:rPr>
              <a:t>П</a:t>
            </a:r>
            <a:r>
              <a:rPr lang="sr-Latn-RS" b="1" dirty="0" smtClean="0">
                <a:latin typeface="Arial" pitchFamily="34" charset="0"/>
                <a:cs typeface="Arial" pitchFamily="34" charset="0"/>
              </a:rPr>
              <a:t>овишен</a:t>
            </a:r>
            <a:r>
              <a:rPr lang="sr-Cyrl-RS" b="1" dirty="0" smtClean="0">
                <a:latin typeface="Arial" pitchFamily="34" charset="0"/>
                <a:cs typeface="Arial" pitchFamily="34" charset="0"/>
              </a:rPr>
              <a:t>а </a:t>
            </a:r>
            <a:r>
              <a:rPr lang="sr-Latn-RS" b="1" dirty="0" smtClean="0">
                <a:latin typeface="Arial" pitchFamily="34" charset="0"/>
                <a:cs typeface="Arial" pitchFamily="34" charset="0"/>
              </a:rPr>
              <a:t>релативн</a:t>
            </a:r>
            <a:r>
              <a:rPr lang="sr-Cyrl-RS" b="1" dirty="0" smtClean="0">
                <a:latin typeface="Arial" pitchFamily="34" charset="0"/>
                <a:cs typeface="Arial" pitchFamily="34" charset="0"/>
              </a:rPr>
              <a:t>а</a:t>
            </a:r>
            <a:r>
              <a:rPr lang="sr-Latn-RS" b="1" dirty="0" smtClean="0">
                <a:latin typeface="Arial" pitchFamily="34" charset="0"/>
                <a:cs typeface="Arial" pitchFamily="34" charset="0"/>
              </a:rPr>
              <a:t> густин</a:t>
            </a:r>
            <a:r>
              <a:rPr lang="sr-Cyrl-RS" b="1" dirty="0" smtClean="0">
                <a:latin typeface="Arial" pitchFamily="34" charset="0"/>
                <a:cs typeface="Arial" pitchFamily="34" charset="0"/>
              </a:rPr>
              <a:t>а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код с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мањен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ог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унос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а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течности</a:t>
            </a:r>
            <a:r>
              <a:rPr lang="sr-Cyrl-RS" dirty="0">
                <a:latin typeface="Arial" pitchFamily="34" charset="0"/>
                <a:cs typeface="Arial" pitchFamily="34" charset="0"/>
              </a:rPr>
              <a:t>, п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овишен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е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телесне температур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е, д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ехидратациј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е, употребе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манитола, декстрана</a:t>
            </a:r>
            <a:r>
              <a:rPr lang="sr-Cyrl-RS" dirty="0">
                <a:latin typeface="Arial" pitchFamily="34" charset="0"/>
                <a:cs typeface="Arial" pitchFamily="34" charset="0"/>
              </a:rPr>
              <a:t> и а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нтибиот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ика, ДМ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са гликозуријом</a:t>
            </a:r>
            <a:r>
              <a:rPr lang="sr-Cyrl-RS" dirty="0">
                <a:latin typeface="Arial" pitchFamily="34" charset="0"/>
                <a:cs typeface="Arial" pitchFamily="34" charset="0"/>
              </a:rPr>
              <a:t>, п</a:t>
            </a:r>
            <a:r>
              <a:rPr lang="sr-Latn-RS" dirty="0">
                <a:latin typeface="Arial" pitchFamily="34" charset="0"/>
                <a:cs typeface="Arial" pitchFamily="34" charset="0"/>
              </a:rPr>
              <a:t>ротеинуриј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е..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809894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>
                <a:latin typeface="Arial" pitchFamily="34" charset="0"/>
                <a:cs typeface="Arial" pitchFamily="34" charset="0"/>
              </a:rPr>
              <a:t>рН</a:t>
            </a:r>
            <a:r>
              <a:rPr lang="sr-Latn-RS" b="1" dirty="0">
                <a:latin typeface="Arial" pitchFamily="34" charset="0"/>
                <a:cs typeface="Arial" pitchFamily="34" charset="0"/>
              </a:rPr>
              <a:t> УРИНА</a:t>
            </a:r>
            <a:r>
              <a:rPr lang="sr-Latn-RS" dirty="0">
                <a:latin typeface="Arial" pitchFamily="34" charset="0"/>
                <a:cs typeface="Arial" pitchFamily="34" charset="0"/>
              </a:rPr>
              <a:t/>
            </a:r>
            <a:br>
              <a:rPr lang="sr-Latn-RS" dirty="0">
                <a:latin typeface="Arial" pitchFamily="34" charset="0"/>
                <a:cs typeface="Arial" pitchFamily="34" charset="0"/>
              </a:rPr>
            </a:b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712968" cy="5616624"/>
          </a:xfrm>
        </p:spPr>
        <p:txBody>
          <a:bodyPr>
            <a:normAutofit fontScale="85000" lnSpcReduction="10000"/>
          </a:bodyPr>
          <a:lstStyle/>
          <a:p>
            <a:r>
              <a:rPr lang="sr-Latn-RS" b="1" dirty="0">
                <a:latin typeface="Arial" pitchFamily="34" charset="0"/>
                <a:cs typeface="Arial" pitchFamily="34" charset="0"/>
              </a:rPr>
              <a:t>Физиолошки 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рН</a:t>
            </a:r>
            <a:r>
              <a:rPr lang="sr-Latn-RS" b="1" dirty="0">
                <a:latin typeface="Arial" pitchFamily="34" charset="0"/>
                <a:cs typeface="Arial" pitchFamily="34" charset="0"/>
              </a:rPr>
              <a:t> </a:t>
            </a:r>
            <a:r>
              <a:rPr lang="sr-Latn-RS" b="1" dirty="0" smtClean="0">
                <a:latin typeface="Arial" pitchFamily="34" charset="0"/>
                <a:cs typeface="Arial" pitchFamily="34" charset="0"/>
              </a:rPr>
              <a:t>4.5-8</a:t>
            </a:r>
            <a:endParaRPr lang="sr-Cyrl-RS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sr-Latn-RS" b="1" dirty="0" smtClean="0">
                <a:latin typeface="Arial" pitchFamily="34" charset="0"/>
                <a:cs typeface="Arial" pitchFamily="34" charset="0"/>
              </a:rPr>
              <a:t> </a:t>
            </a:r>
            <a:endParaRPr lang="sr-Cyrl-RS" b="1" dirty="0" smtClean="0">
              <a:latin typeface="Arial" pitchFamily="34" charset="0"/>
              <a:cs typeface="Arial" pitchFamily="34" charset="0"/>
            </a:endParaRPr>
          </a:p>
          <a:p>
            <a:r>
              <a:rPr lang="sr-Latn-RS" b="1" dirty="0" smtClean="0">
                <a:latin typeface="Arial" pitchFamily="34" charset="0"/>
                <a:cs typeface="Arial" pitchFamily="34" charset="0"/>
              </a:rPr>
              <a:t>Кисео </a:t>
            </a:r>
            <a:r>
              <a:rPr lang="sr-Latn-RS" b="1" dirty="0">
                <a:latin typeface="Arial" pitchFamily="34" charset="0"/>
                <a:cs typeface="Arial" pitchFamily="34" charset="0"/>
              </a:rPr>
              <a:t>урин 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рН</a:t>
            </a:r>
            <a:r>
              <a:rPr lang="sr-Latn-RS" b="1" dirty="0">
                <a:latin typeface="Arial" pitchFamily="34" charset="0"/>
                <a:cs typeface="Arial" pitchFamily="34" charset="0"/>
              </a:rPr>
              <a:t> 4.5-5.5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, а</a:t>
            </a:r>
            <a:r>
              <a:rPr lang="sr-Latn-RS" b="1" dirty="0">
                <a:latin typeface="Arial" pitchFamily="34" charset="0"/>
                <a:cs typeface="Arial" pitchFamily="34" charset="0"/>
              </a:rPr>
              <a:t>лкалан урин 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рН</a:t>
            </a:r>
            <a:r>
              <a:rPr lang="sr-Latn-RS" b="1" dirty="0">
                <a:latin typeface="Arial" pitchFamily="34" charset="0"/>
                <a:cs typeface="Arial" pitchFamily="34" charset="0"/>
              </a:rPr>
              <a:t> </a:t>
            </a:r>
            <a:r>
              <a:rPr lang="sr-Latn-RS" b="1" dirty="0" smtClean="0">
                <a:latin typeface="Arial" pitchFamily="34" charset="0"/>
                <a:cs typeface="Arial" pitchFamily="34" charset="0"/>
              </a:rPr>
              <a:t>6.5-8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sr-Latn-RS" b="1" dirty="0" smtClean="0">
                <a:latin typeface="Arial" pitchFamily="34" charset="0"/>
                <a:cs typeface="Arial" pitchFamily="34" charset="0"/>
              </a:rPr>
              <a:t>Алкалан 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у</a:t>
            </a:r>
            <a:r>
              <a:rPr lang="sr-Latn-RS" b="1" dirty="0">
                <a:latin typeface="Arial" pitchFamily="34" charset="0"/>
                <a:cs typeface="Arial" pitchFamily="34" charset="0"/>
              </a:rPr>
              <a:t>рин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 -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најчешћи узроци – п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овраћање</a:t>
            </a:r>
            <a:r>
              <a:rPr lang="sr-Cyrl-RS" dirty="0">
                <a:latin typeface="Arial" pitchFamily="34" charset="0"/>
                <a:cs typeface="Arial" pitchFamily="34" charset="0"/>
              </a:rPr>
              <a:t>,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ди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ј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ареја</a:t>
            </a:r>
            <a:r>
              <a:rPr lang="sr-Cyrl-RS" dirty="0">
                <a:latin typeface="Arial" pitchFamily="34" charset="0"/>
                <a:cs typeface="Arial" pitchFamily="34" charset="0"/>
              </a:rPr>
              <a:t>, дуго стајање урина на собној температури, уринарне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инфекциј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е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изазва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не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микроорганизмима који садрже уреазу</a:t>
            </a:r>
            <a:r>
              <a:rPr lang="sr-Cyrl-RS" dirty="0">
                <a:latin typeface="Arial" pitchFamily="34" charset="0"/>
                <a:cs typeface="Arial" pitchFamily="34" charset="0"/>
              </a:rPr>
              <a:t>, током периода поста, м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етаболичк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е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и респираторн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е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алкалоз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е, у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ношењ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ем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К-цитрата</a:t>
            </a:r>
            <a:r>
              <a:rPr lang="sr-Cyrl-RS" dirty="0">
                <a:latin typeface="Arial" pitchFamily="34" charset="0"/>
                <a:cs typeface="Arial" pitchFamily="34" charset="0"/>
              </a:rPr>
              <a:t>... </a:t>
            </a:r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r>
              <a:rPr lang="sr-Latn-RS" b="1" dirty="0" smtClean="0">
                <a:latin typeface="Arial" pitchFamily="34" charset="0"/>
                <a:cs typeface="Arial" pitchFamily="34" charset="0"/>
              </a:rPr>
              <a:t>Кисео 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у</a:t>
            </a:r>
            <a:r>
              <a:rPr lang="sr-Latn-RS" b="1" dirty="0">
                <a:latin typeface="Arial" pitchFamily="34" charset="0"/>
                <a:cs typeface="Arial" pitchFamily="34" charset="0"/>
              </a:rPr>
              <a:t>рин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 -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в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исока телесна температура, малигни тумори</a:t>
            </a:r>
            <a:r>
              <a:rPr lang="sr-Cyrl-RS" dirty="0">
                <a:latin typeface="Arial" pitchFamily="34" charset="0"/>
                <a:cs typeface="Arial" pitchFamily="34" charset="0"/>
              </a:rPr>
              <a:t>, в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елики унос протеина</a:t>
            </a:r>
            <a:r>
              <a:rPr lang="sr-Cyrl-RS" dirty="0">
                <a:latin typeface="Arial" pitchFamily="34" charset="0"/>
                <a:cs typeface="Arial" pitchFamily="34" charset="0"/>
              </a:rPr>
              <a:t>, м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етаболичка и респираторна ацидоза</a:t>
            </a:r>
            <a:r>
              <a:rPr lang="sr-Cyrl-RS" dirty="0">
                <a:latin typeface="Arial" pitchFamily="34" charset="0"/>
                <a:cs typeface="Arial" pitchFamily="34" charset="0"/>
              </a:rPr>
              <a:t>, у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нос амонијум хлорида</a:t>
            </a:r>
            <a:r>
              <a:rPr lang="sr-Cyrl-RS" dirty="0">
                <a:latin typeface="Arial" pitchFamily="34" charset="0"/>
                <a:cs typeface="Arial" pitchFamily="34" charset="0"/>
              </a:rPr>
              <a:t>, к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од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о</a:t>
            </a:r>
            <a:r>
              <a:rPr lang="sr-Latn-RS" dirty="0">
                <a:latin typeface="Arial" pitchFamily="34" charset="0"/>
                <a:cs typeface="Arial" pitchFamily="34" charset="0"/>
              </a:rPr>
              <a:t>штећен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е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функциј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е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тубула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 </a:t>
            </a:r>
            <a:endParaRPr lang="sr-Latn-RS" dirty="0">
              <a:latin typeface="Arial" pitchFamily="34" charset="0"/>
              <a:cs typeface="Arial" pitchFamily="34" charset="0"/>
            </a:endParaRPr>
          </a:p>
          <a:p>
            <a:endParaRPr lang="sr-Latn-R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92166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Резултат слика за ph ur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964" y="44624"/>
            <a:ext cx="5498324" cy="64087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6669360"/>
            <a:ext cx="8861721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500" dirty="0" smtClean="0">
                <a:latin typeface="Arial" pitchFamily="34" charset="0"/>
                <a:cs typeface="Arial" pitchFamily="34" charset="0"/>
              </a:rPr>
              <a:t>https://www.google.com/search?client=firefox-b-d&amp;biw=1366&amp;bih=654&amp;tbm=isch&amp;sa=1&amp;ei=hrXjXJvOI8zXwAK_0rmIBQ&amp;q=ph+urine&amp;oq=PH+URI&amp;gs_l=img.1.0.0i19l7j0i30i19j0i8i30i19l2.305771.307441..309326...0.0..0.190.1061.0j6......0....1..gws-wiz-img.......0j0i67.-krhw-7kNNY#imgrc=gxW025NucpjXOM:</a:t>
            </a:r>
            <a:endParaRPr lang="sr-Latn-RS" sz="5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53506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sr-Latn-RS" sz="4000" b="1" dirty="0">
                <a:latin typeface="Arial" pitchFamily="34" charset="0"/>
                <a:cs typeface="Arial" pitchFamily="34" charset="0"/>
              </a:rPr>
              <a:t>Хемијски преглед </a:t>
            </a:r>
            <a:r>
              <a:rPr lang="sr-Latn-RS" sz="4000" b="1" dirty="0" smtClean="0">
                <a:latin typeface="Arial" pitchFamily="34" charset="0"/>
                <a:cs typeface="Arial" pitchFamily="34" charset="0"/>
              </a:rPr>
              <a:t>урина</a:t>
            </a:r>
            <a:endParaRPr lang="sr-Latn-R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56166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Cyrl-RS" dirty="0" smtClean="0">
                <a:latin typeface="Arial" pitchFamily="34" charset="0"/>
                <a:cs typeface="Arial" pitchFamily="34" charset="0"/>
              </a:rPr>
              <a:t>Квантитативно се испитује присуство различитих састојака урина</a:t>
            </a:r>
          </a:p>
          <a:p>
            <a:pPr>
              <a:buFontTx/>
              <a:buChar char="-"/>
            </a:pPr>
            <a:r>
              <a:rPr lang="sr-Cyrl-RS" dirty="0" smtClean="0">
                <a:latin typeface="Arial" pitchFamily="34" charset="0"/>
                <a:cs typeface="Arial" pitchFamily="34" charset="0"/>
              </a:rPr>
              <a:t>За анализу се користе тест траке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sr-Cyrl-RS" dirty="0" smtClean="0">
                <a:latin typeface="Arial" pitchFamily="34" charset="0"/>
                <a:cs typeface="Arial" pitchFamily="34" charset="0"/>
              </a:rPr>
              <a:t>Рутинским хемијским прегледом урина испитује се: рН, протеини, кетонска тела. Гликоза, крв у урину, нитрити, леукоцити...</a:t>
            </a:r>
          </a:p>
          <a:p>
            <a:pPr>
              <a:buFontTx/>
              <a:buChar char="-"/>
            </a:pPr>
            <a:endParaRPr lang="sr-Cyrl-RS" dirty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sr-Cyrl-RS" dirty="0" smtClean="0">
                <a:latin typeface="Arial" pitchFamily="34" charset="0"/>
                <a:cs typeface="Arial" pitchFamily="34" charset="0"/>
              </a:rPr>
              <a:t>Циљаним хемијским прегледом утврђује се присуство билирубина, уробилиногена, аминокиселина, хормона (кортизол, соматотропин, полни хормони...)</a:t>
            </a:r>
          </a:p>
          <a:p>
            <a:pPr marL="0" indent="0">
              <a:buNone/>
            </a:pP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991898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Скрининг тест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>
                <a:latin typeface="Arial" pitchFamily="34" charset="0"/>
                <a:cs typeface="Arial" pitchFamily="34" charset="0"/>
              </a:rPr>
              <a:t>Резултати са тест трака се изражавају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:</a:t>
            </a:r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sr-Latn-R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1. к</a:t>
            </a:r>
            <a:r>
              <a:rPr lang="sr-Latn-RS" b="1" dirty="0">
                <a:latin typeface="Arial" pitchFamily="34" charset="0"/>
                <a:cs typeface="Arial" pitchFamily="34" charset="0"/>
              </a:rPr>
              <a:t>валитативно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(нормалан/негативан/позитиван/</a:t>
            </a:r>
            <a:r>
              <a:rPr lang="sr-Cyrl-RS" dirty="0">
                <a:latin typeface="Arial" pitchFamily="34" charset="0"/>
                <a:cs typeface="Arial" pitchFamily="34" charset="0"/>
              </a:rPr>
              <a:t> у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траг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у</a:t>
            </a:r>
            <a:r>
              <a:rPr lang="sr-Latn-RS" dirty="0">
                <a:latin typeface="Arial" pitchFamily="34" charset="0"/>
                <a:cs typeface="Arial" pitchFamily="34" charset="0"/>
              </a:rPr>
              <a:t>) </a:t>
            </a:r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sr-Cyrl-RS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. с</a:t>
            </a:r>
            <a:r>
              <a:rPr lang="sr-Latn-RS" b="1" dirty="0">
                <a:latin typeface="Arial" pitchFamily="34" charset="0"/>
                <a:cs typeface="Arial" pitchFamily="34" charset="0"/>
              </a:rPr>
              <a:t>емиквантитативно</a:t>
            </a:r>
            <a:r>
              <a:rPr lang="sr-Latn-RS" dirty="0">
                <a:latin typeface="Arial" pitchFamily="34" charset="0"/>
                <a:cs typeface="Arial" pitchFamily="34" charset="0"/>
              </a:rPr>
              <a:t>, као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к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онцентрација (µL, g/L, mmol/L)</a:t>
            </a:r>
            <a:r>
              <a:rPr lang="sr-Cyrl-RS" dirty="0">
                <a:latin typeface="Arial" pitchFamily="34" charset="0"/>
                <a:cs typeface="Arial" pitchFamily="34" charset="0"/>
              </a:rPr>
              <a:t> и </a:t>
            </a:r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sr-Cyrl-RS" b="1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. у</a:t>
            </a:r>
            <a:r>
              <a:rPr lang="sr-Latn-RS" b="1" dirty="0">
                <a:latin typeface="Arial" pitchFamily="34" charset="0"/>
                <a:cs typeface="Arial" pitchFamily="34" charset="0"/>
              </a:rPr>
              <a:t> арбитралним јединицама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зависно од осетљивости трака (1+ /2+/3+/4+)</a:t>
            </a:r>
          </a:p>
        </p:txBody>
      </p:sp>
    </p:spTree>
    <p:extLst>
      <p:ext uri="{BB962C8B-B14F-4D97-AF65-F5344CB8AC3E}">
        <p14:creationId xmlns="" xmlns:p14="http://schemas.microsoft.com/office/powerpoint/2010/main" val="26293456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33566362"/>
              </p:ext>
            </p:extLst>
          </p:nvPr>
        </p:nvGraphicFramePr>
        <p:xfrm>
          <a:off x="1187622" y="116630"/>
          <a:ext cx="6624737" cy="662473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147535"/>
                <a:gridCol w="1065805"/>
                <a:gridCol w="581410"/>
                <a:gridCol w="643205"/>
                <a:gridCol w="643205"/>
                <a:gridCol w="847859"/>
                <a:gridCol w="847859"/>
                <a:gridCol w="847859"/>
              </a:tblGrid>
              <a:tr h="39593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r-Cyrl-RS" sz="11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Параметар</a:t>
                      </a:r>
                      <a:endParaRPr lang="sr-Latn-RS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O</a:t>
                      </a:r>
                      <a:r>
                        <a:rPr lang="sr-Cyrl-R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сетљивост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r-Cyrl-R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Колор скала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</a:tr>
              <a:tr h="330069">
                <a:tc v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±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++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+++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++++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</a:tr>
              <a:tr h="8576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r-Cyrl-R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Крв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5 RBC/µL</a:t>
                      </a:r>
                      <a:endParaRPr lang="sr-Latn-RS" sz="110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0.015mg</a:t>
                      </a:r>
                      <a:endParaRPr lang="sr-Latn-RS" sz="110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Hb/dL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250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</a:tr>
              <a:tr h="5844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r-Cyrl-R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Билирубин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0.5mg/dL 9µmol/L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0.5</a:t>
                      </a:r>
                      <a:endParaRPr lang="sr-Latn-RS" sz="110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1.0</a:t>
                      </a:r>
                      <a:endParaRPr lang="sr-Latn-RS" sz="110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3.0</a:t>
                      </a:r>
                      <a:endParaRPr lang="sr-Latn-RS" sz="110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</a:tr>
              <a:tr h="5874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r-Cyrl-R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Уробилиноген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0.1unit/dL 1.6µmol/L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0.1</a:t>
                      </a:r>
                      <a:endParaRPr lang="sr-Latn-RS" sz="110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1.6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sr-Latn-RS" sz="110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sr-Latn-RS" sz="110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66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sr-Latn-RS" sz="110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131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sr-Latn-RS" sz="110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197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</a:tr>
              <a:tr h="5844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r-Cyrl-R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Кетони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5mg/dL 0.5mmol/L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sr-Latn-RS" sz="110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0.5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sr-Latn-RS" sz="110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  <a:endParaRPr lang="sr-Latn-RS" sz="110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sr-Latn-RS" sz="110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</a:tr>
              <a:tr h="5859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r-Cyrl-R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Протеини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10mg/dL 0.1g/L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sr-Latn-RS" sz="110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0.1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sr-Latn-RS" sz="110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0.3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sr-Latn-RS" sz="110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300</a:t>
                      </a:r>
                      <a:endParaRPr lang="sr-Latn-RS" sz="110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1000</a:t>
                      </a:r>
                      <a:endParaRPr lang="sr-Latn-RS" sz="110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</a:tr>
              <a:tr h="3164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r-Cyrl-R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Нитрити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0.05mg/dL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r-Cyrl-RS" sz="1100" dirty="0" smtClean="0"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Позит.</a:t>
                      </a:r>
                      <a:endParaRPr lang="sr-Latn-RS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sr-Latn-RS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</a:tr>
              <a:tr h="5859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r-Cyrl-R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Глукоза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50mg/dL 2.8mmol/L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sr-Latn-RS" sz="110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5.5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250</a:t>
                      </a:r>
                      <a:endParaRPr lang="sr-Latn-RS" sz="110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500</a:t>
                      </a:r>
                      <a:endParaRPr lang="sr-Latn-RS" sz="110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28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1000</a:t>
                      </a:r>
                      <a:endParaRPr lang="sr-Latn-RS" sz="110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55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2000≤</a:t>
                      </a:r>
                      <a:endParaRPr lang="sr-Latn-RS" sz="110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111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</a:tr>
              <a:tr h="3164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pH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±1 pH unit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</a:tr>
              <a:tr h="5859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r-Cyrl-R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Рел. густина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±0.005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1.000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1.005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1.010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1.020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1.025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1.030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</a:tr>
              <a:tr h="3164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r-Cyrl-R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Леукоцити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10 WBC/µL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75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500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</a:tr>
              <a:tr h="5776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r-Cyrl-R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Вит ц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5mg/dL 0.3mmol/L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sr-Latn-RS" sz="110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0.6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sr-Latn-RS" sz="110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Arial" pitchFamily="34" charset="0"/>
                          <a:cs typeface="Arial" pitchFamily="34" charset="0"/>
                        </a:rPr>
                        <a:t>1.4</a:t>
                      </a:r>
                      <a:endParaRPr lang="sr-Latn-RS" sz="11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  <a:endParaRPr lang="sr-Latn-RS" sz="11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2.8</a:t>
                      </a:r>
                      <a:endParaRPr lang="sr-Latn-RS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sr-Latn-RS" sz="11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3090317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7321"/>
            <a:ext cx="8229600" cy="1143000"/>
          </a:xfrm>
        </p:spPr>
        <p:txBody>
          <a:bodyPr/>
          <a:lstStyle/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Протеини у урину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5976" y="1124744"/>
            <a:ext cx="4680520" cy="5472608"/>
          </a:xfrm>
        </p:spPr>
        <p:txBody>
          <a:bodyPr>
            <a:normAutofit fontScale="70000" lnSpcReduction="20000"/>
          </a:bodyPr>
          <a:lstStyle/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У урину се нормално налазе трагови протеина (150 мг/24 ч)</a:t>
            </a:r>
          </a:p>
          <a:p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Вредности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протеинурије </a:t>
            </a:r>
            <a:r>
              <a:rPr lang="sr-Latn-RS" b="1" dirty="0">
                <a:latin typeface="Arial" pitchFamily="34" charset="0"/>
                <a:cs typeface="Arial" pitchFamily="34" charset="0"/>
              </a:rPr>
              <a:t>&gt;1 g/24 h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указују на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оштећење паренхима бубрега</a:t>
            </a:r>
            <a:r>
              <a:rPr lang="sr-Cyrl-RS" dirty="0">
                <a:latin typeface="Arial" pitchFamily="34" charset="0"/>
                <a:cs typeface="Arial" pitchFamily="34" charset="0"/>
              </a:rPr>
              <a:t>; протеинурија </a:t>
            </a:r>
            <a:r>
              <a:rPr lang="sr-Latn-RS" b="1" dirty="0">
                <a:latin typeface="Arial" pitchFamily="34" charset="0"/>
                <a:cs typeface="Arial" pitchFamily="34" charset="0"/>
              </a:rPr>
              <a:t>&gt;2 g/24 h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оштеће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ње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гломерул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а бубрега и протеинурија </a:t>
            </a:r>
            <a:r>
              <a:rPr lang="sr-Latn-RS" b="1" dirty="0">
                <a:latin typeface="Arial" pitchFamily="34" charset="0"/>
                <a:cs typeface="Arial" pitchFamily="34" charset="0"/>
              </a:rPr>
              <a:t>&gt; 3.5 g/24 h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указује на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нефротски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синдром</a:t>
            </a:r>
            <a:r>
              <a:rPr lang="sr-Cyrl-RS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endParaRPr lang="sr-Cyrl-RS" b="1" dirty="0">
              <a:latin typeface="Arial" pitchFamily="34" charset="0"/>
              <a:cs typeface="Arial" pitchFamily="34" charset="0"/>
            </a:endParaRPr>
          </a:p>
          <a:p>
            <a:r>
              <a:rPr lang="sr-Latn-RS" b="1" dirty="0" smtClean="0">
                <a:latin typeface="Arial" pitchFamily="34" charset="0"/>
                <a:cs typeface="Arial" pitchFamily="34" charset="0"/>
              </a:rPr>
              <a:t>Ортостатска 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п</a:t>
            </a:r>
            <a:r>
              <a:rPr lang="sr-Latn-RS" b="1" dirty="0">
                <a:latin typeface="Arial" pitchFamily="34" charset="0"/>
                <a:cs typeface="Arial" pitchFamily="34" charset="0"/>
              </a:rPr>
              <a:t>ротеинурија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 је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бенигно стање</a:t>
            </a:r>
            <a:r>
              <a:rPr lang="sr-Cyrl-RS" dirty="0">
                <a:latin typeface="Arial" pitchFamily="34" charset="0"/>
                <a:cs typeface="Arial" pitchFamily="34" charset="0"/>
              </a:rPr>
              <a:t> у коме се јавља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протеинуриј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а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ујутру након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устајања</a:t>
            </a:r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Потребно је ан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а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лизирати 2 узорка урина</a:t>
            </a:r>
          </a:p>
        </p:txBody>
      </p:sp>
      <p:pic>
        <p:nvPicPr>
          <p:cNvPr id="9218" name="Picture 2" descr="Резултат слика за proteins in ur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2492896"/>
            <a:ext cx="3892545" cy="30963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7" y="6597352"/>
            <a:ext cx="6109365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500" dirty="0" smtClean="0">
                <a:latin typeface="Arial" pitchFamily="34" charset="0"/>
                <a:cs typeface="Arial" pitchFamily="34" charset="0"/>
              </a:rPr>
              <a:t>https://www.google.com/search?q=proteins+in+urine&amp;client=firefox-b-d&amp;source=lnms&amp;tbm=isch&amp;sa=X&amp;ved=0ahUKEwis2Yu0nqziAhVcxcQBHWqWAf8Q_AUIDigB&amp;biw=1366&amp;bih=654#imgrc=VYiwll02xJV9vM:</a:t>
            </a:r>
            <a:endParaRPr lang="sr-Latn-RS" sz="5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92500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САКУПЉАЊЕ, ТРАНСПОРТ И ЧУВАЊЕ УРИНА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00200"/>
            <a:ext cx="8928992" cy="5141168"/>
          </a:xfrm>
        </p:spPr>
        <p:txBody>
          <a:bodyPr>
            <a:normAutofit/>
          </a:bodyPr>
          <a:lstStyle/>
          <a:p>
            <a:r>
              <a:rPr lang="sr-Cyrl-RS" dirty="0">
                <a:latin typeface="Arial" pitchFamily="34" charset="0"/>
                <a:cs typeface="Arial" pitchFamily="34" charset="0"/>
              </a:rPr>
              <a:t>У циљу избегавања погрешних резултата,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узорак урина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sr-Latn-R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се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сакупља,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sr-Latn-R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ч</a:t>
            </a:r>
            <a:r>
              <a:rPr lang="sr-Latn-RS" dirty="0">
                <a:latin typeface="Arial" pitchFamily="34" charset="0"/>
                <a:cs typeface="Arial" pitchFamily="34" charset="0"/>
              </a:rPr>
              <a:t>ува,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транспортује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и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анализира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на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sr-Latn-R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одговарају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ћ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и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на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ч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ин</a:t>
            </a:r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227102"/>
            <a:ext cx="5400600" cy="45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525344"/>
            <a:ext cx="3664786" cy="1384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300" dirty="0" smtClean="0">
                <a:latin typeface="Arial" pitchFamily="34" charset="0"/>
                <a:cs typeface="Arial" pitchFamily="34" charset="0"/>
              </a:rPr>
              <a:t>https://www.google.com/search?q=test++urine&amp;client=firefox-b-d&amp;source=lnms&amp;tbm=isch&amp;sa=X&amp;ved=0ahUKEwi5leD9_qviAhWKfZoKHWzZBJwQ_AUIDigB&amp;biw=1366&amp;bih=654#imgrc=OPo9XwL7T51JwM:</a:t>
            </a:r>
            <a:endParaRPr lang="sr-Latn-RS" sz="3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19044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txBody>
          <a:bodyPr>
            <a:normAutofit lnSpcReduction="10000"/>
          </a:bodyPr>
          <a:lstStyle/>
          <a:p>
            <a:r>
              <a:rPr lang="sr-Latn-RS" b="1" dirty="0">
                <a:latin typeface="Arial" pitchFamily="34" charset="0"/>
                <a:cs typeface="Arial" pitchFamily="34" charset="0"/>
              </a:rPr>
              <a:t>Методе за доказивање протеина у урину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 </a:t>
            </a:r>
            <a:r>
              <a:rPr lang="sr-Cyrl-RS" b="1" dirty="0" smtClean="0">
                <a:latin typeface="Arial" pitchFamily="34" charset="0"/>
                <a:cs typeface="Arial" pitchFamily="34" charset="0"/>
              </a:rPr>
              <a:t>–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тест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траке за урин и тест са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сулфосалицилном киселином – конфирматорни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тест</a:t>
            </a:r>
            <a:endParaRPr lang="sr-Cyrl-RS" dirty="0">
              <a:latin typeface="Arial" pitchFamily="34" charset="0"/>
              <a:cs typeface="Arial" pitchFamily="34" charset="0"/>
            </a:endParaRPr>
          </a:p>
          <a:p>
            <a:r>
              <a:rPr lang="sr-Cyrl-RS" b="1" dirty="0" smtClean="0">
                <a:latin typeface="Arial" pitchFamily="34" charset="0"/>
                <a:cs typeface="Arial" pitchFamily="34" charset="0"/>
              </a:rPr>
              <a:t>Лажно 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позитивни протеини на тест тракама</a:t>
            </a:r>
            <a:r>
              <a:rPr lang="sr-Cyrl-RS" dirty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код јако алкалног урина, присуства хематурије, високе РГ, терапије пеницилинима, декстранима, препаратима јода, присуства еритроцита или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леукоцита</a:t>
            </a: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Протеини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у урину могу бити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 повишени и у бенигним стањима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као што су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код: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вежбањ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а, хипотермије; 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грозниц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е,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дехидратациј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е,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алергије на храну</a:t>
            </a:r>
            <a:r>
              <a:rPr lang="sr-Cyrl-RS" dirty="0">
                <a:latin typeface="Arial" pitchFamily="34" charset="0"/>
                <a:cs typeface="Arial" pitchFamily="34" charset="0"/>
              </a:rPr>
              <a:t>,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терапиј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е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слицилатима</a:t>
            </a:r>
            <a:r>
              <a:rPr lang="sr-Cyrl-RS" dirty="0">
                <a:latin typeface="Arial" pitchFamily="34" charset="0"/>
                <a:cs typeface="Arial" pitchFamily="34" charset="0"/>
              </a:rPr>
              <a:t>,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здраве деце и младих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особа</a:t>
            </a:r>
            <a:endParaRPr lang="sr-Latn-RS" dirty="0">
              <a:latin typeface="Arial" pitchFamily="34" charset="0"/>
              <a:cs typeface="Arial" pitchFamily="34" charset="0"/>
            </a:endParaRPr>
          </a:p>
          <a:p>
            <a:endParaRPr lang="sr-Latn-R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468067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408712"/>
          </a:xfrm>
        </p:spPr>
        <p:txBody>
          <a:bodyPr>
            <a:normAutofit lnSpcReduction="10000"/>
          </a:bodyPr>
          <a:lstStyle/>
          <a:p>
            <a:r>
              <a:rPr lang="sr-Latn-RS" b="1" dirty="0">
                <a:latin typeface="Arial" pitchFamily="34" charset="0"/>
                <a:cs typeface="Arial" pitchFamily="34" charset="0"/>
              </a:rPr>
              <a:t>Микроалбуминурија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 (МА)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и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злучивање албумина у концентрацији 30-300 mg/24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sr-Cyrl-RS" dirty="0">
                <a:latin typeface="Arial" pitchFamily="34" charset="0"/>
                <a:cs typeface="Arial" pitchFamily="34" charset="0"/>
              </a:rPr>
              <a:t> </a:t>
            </a:r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Детектује се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посебним тест тракама повећане осетљивости или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имунохемијски</a:t>
            </a:r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Клинички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значај МА огледа се у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праћењ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у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пацијената са диабетес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мелитусом</a:t>
            </a:r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К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од пацијената са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ДМ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тип 1</a:t>
            </a:r>
            <a:r>
              <a:rPr lang="sr-Cyrl-RS" dirty="0">
                <a:latin typeface="Arial" pitchFamily="34" charset="0"/>
                <a:cs typeface="Arial" pitchFamily="34" charset="0"/>
              </a:rPr>
              <a:t>, МА је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предиктор дијабетичне нефропатије</a:t>
            </a:r>
            <a:r>
              <a:rPr lang="sr-Cyrl-RS" dirty="0">
                <a:latin typeface="Arial" pitchFamily="34" charset="0"/>
                <a:cs typeface="Arial" pitchFamily="34" charset="0"/>
              </a:rPr>
              <a:t> док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код пацијената са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ДМ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тип 2</a:t>
            </a:r>
            <a:r>
              <a:rPr lang="sr-Cyrl-RS" dirty="0">
                <a:latin typeface="Arial" pitchFamily="34" charset="0"/>
                <a:cs typeface="Arial" pitchFamily="34" charset="0"/>
              </a:rPr>
              <a:t>, МА је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предиктор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КВ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 болести</a:t>
            </a:r>
            <a:endParaRPr lang="sr-Latn-RS" dirty="0">
              <a:latin typeface="Arial" pitchFamily="34" charset="0"/>
              <a:cs typeface="Arial" pitchFamily="34" charset="0"/>
            </a:endParaRPr>
          </a:p>
          <a:p>
            <a:endParaRPr lang="sr-Latn-R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26196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7856"/>
            <a:ext cx="8229600" cy="1143000"/>
          </a:xfrm>
        </p:spPr>
        <p:txBody>
          <a:bodyPr/>
          <a:lstStyle/>
          <a:p>
            <a:r>
              <a:rPr lang="sr-Latn-RS" b="1" dirty="0" smtClean="0">
                <a:latin typeface="Arial" pitchFamily="34" charset="0"/>
                <a:cs typeface="Arial" pitchFamily="34" charset="0"/>
              </a:rPr>
              <a:t>Хематурија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3650"/>
            <a:ext cx="3610744" cy="504056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r-Cyrl-RS" sz="2400" dirty="0">
                <a:latin typeface="Arial" pitchFamily="34" charset="0"/>
                <a:cs typeface="Arial" pitchFamily="34" charset="0"/>
              </a:rPr>
              <a:t>П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рисуство </a:t>
            </a:r>
            <a:r>
              <a:rPr lang="sr-Cyrl-RS" sz="2400" dirty="0">
                <a:latin typeface="Arial" pitchFamily="34" charset="0"/>
                <a:cs typeface="Arial" pitchFamily="34" charset="0"/>
              </a:rPr>
              <a:t>крви у 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урину</a:t>
            </a:r>
          </a:p>
          <a:p>
            <a:pPr marL="0" indent="0">
              <a:buNone/>
            </a:pPr>
            <a:endParaRPr lang="sr-Cyrl-RS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sr-Cyrl-RS" sz="2400" b="1" dirty="0" smtClean="0">
                <a:latin typeface="Arial" pitchFamily="34" charset="0"/>
                <a:cs typeface="Arial" pitchFamily="34" charset="0"/>
              </a:rPr>
              <a:t>м</a:t>
            </a:r>
            <a:r>
              <a:rPr lang="sr-Latn-RS" sz="2400" b="1" dirty="0">
                <a:latin typeface="Arial" pitchFamily="34" charset="0"/>
                <a:cs typeface="Arial" pitchFamily="34" charset="0"/>
              </a:rPr>
              <a:t>акрохематурија </a:t>
            </a:r>
            <a:r>
              <a:rPr lang="sr-Latn-RS" sz="2400" dirty="0">
                <a:latin typeface="Arial" pitchFamily="34" charset="0"/>
                <a:cs typeface="Arial" pitchFamily="34" charset="0"/>
              </a:rPr>
              <a:t>- хематурија </a:t>
            </a:r>
            <a:r>
              <a:rPr lang="sr-Cyrl-RS" sz="2400" dirty="0">
                <a:latin typeface="Arial" pitchFamily="34" charset="0"/>
                <a:cs typeface="Arial" pitchFamily="34" charset="0"/>
              </a:rPr>
              <a:t>која је </a:t>
            </a:r>
            <a:r>
              <a:rPr lang="sr-Latn-RS" sz="2400" dirty="0">
                <a:latin typeface="Arial" pitchFamily="34" charset="0"/>
                <a:cs typeface="Arial" pitchFamily="34" charset="0"/>
              </a:rPr>
              <a:t>видљива голим оком</a:t>
            </a:r>
            <a:r>
              <a:rPr lang="sr-Cyrl-RS" sz="2400" dirty="0">
                <a:latin typeface="Arial" pitchFamily="34" charset="0"/>
                <a:cs typeface="Arial" pitchFamily="34" charset="0"/>
              </a:rPr>
              <a:t>; урин је црвене боје 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и</a:t>
            </a:r>
          </a:p>
          <a:p>
            <a:pPr marL="0" indent="0">
              <a:buNone/>
            </a:pPr>
            <a:r>
              <a:rPr lang="sr-Cyrl-RS" sz="2400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sr-Cyrl-RS" sz="2400" b="1" dirty="0">
                <a:latin typeface="Arial" pitchFamily="34" charset="0"/>
                <a:cs typeface="Arial" pitchFamily="34" charset="0"/>
              </a:rPr>
              <a:t>. м</a:t>
            </a:r>
            <a:r>
              <a:rPr lang="sr-Latn-RS" sz="2400" b="1" dirty="0">
                <a:latin typeface="Arial" pitchFamily="34" charset="0"/>
                <a:cs typeface="Arial" pitchFamily="34" charset="0"/>
              </a:rPr>
              <a:t>икрохематурија </a:t>
            </a:r>
            <a:r>
              <a:rPr lang="sr-Latn-RS" sz="2400" dirty="0">
                <a:latin typeface="Arial" pitchFamily="34" charset="0"/>
                <a:cs typeface="Arial" pitchFamily="34" charset="0"/>
              </a:rPr>
              <a:t>- хематурија </a:t>
            </a:r>
            <a:r>
              <a:rPr lang="sr-Cyrl-RS" sz="2400" dirty="0">
                <a:latin typeface="Arial" pitchFamily="34" charset="0"/>
                <a:cs typeface="Arial" pitchFamily="34" charset="0"/>
              </a:rPr>
              <a:t>која није видљива голим оком и </a:t>
            </a:r>
            <a:r>
              <a:rPr lang="sr-Latn-RS" sz="2400" dirty="0">
                <a:latin typeface="Arial" pitchFamily="34" charset="0"/>
                <a:cs typeface="Arial" pitchFamily="34" charset="0"/>
              </a:rPr>
              <a:t>открива се микроскопским прегледом седимента урина (</a:t>
            </a:r>
            <a:r>
              <a:rPr lang="sr-Cyrl-RS" sz="2400" dirty="0">
                <a:latin typeface="Arial" pitchFamily="34" charset="0"/>
                <a:cs typeface="Arial" pitchFamily="34" charset="0"/>
              </a:rPr>
              <a:t>налаз </a:t>
            </a:r>
            <a:r>
              <a:rPr lang="sr-Latn-RS" sz="2400" dirty="0">
                <a:latin typeface="Arial" pitchFamily="34" charset="0"/>
                <a:cs typeface="Arial" pitchFamily="34" charset="0"/>
              </a:rPr>
              <a:t>3 или више еритроцита у видном пољу, под великим увеличањем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)</a:t>
            </a:r>
            <a:endParaRPr lang="sr-Latn-RS" sz="2400" dirty="0">
              <a:latin typeface="Arial" pitchFamily="34" charset="0"/>
              <a:cs typeface="Arial" pitchFamily="34" charset="0"/>
            </a:endParaRPr>
          </a:p>
          <a:p>
            <a:endParaRPr lang="sr-Latn-R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AutoShape 2" descr="Резултат слика за HEMATURIA"/>
          <p:cNvSpPr>
            <a:spLocks noChangeAspect="1" noChangeArrowheads="1"/>
          </p:cNvSpPr>
          <p:nvPr/>
        </p:nvSpPr>
        <p:spPr bwMode="auto">
          <a:xfrm>
            <a:off x="155575" y="-1165225"/>
            <a:ext cx="2914650" cy="2428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r-Latn-RS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72816"/>
            <a:ext cx="4838938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6309320"/>
            <a:ext cx="8823249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500" dirty="0" smtClean="0">
                <a:latin typeface="Arial" pitchFamily="34" charset="0"/>
                <a:cs typeface="Arial" pitchFamily="34" charset="0"/>
              </a:rPr>
              <a:t>https://www.google.com/search?client=firefox-b-d&amp;biw=1366&amp;bih=654&amp;tbm=isch&amp;sa=1&amp;ei=KrvjXOvHNM2BkwXbqp_4Dw&amp;q=HEMATURIA&amp;oq=HEMATURIA&amp;gs_l=img.3..0i19l10.1857593.1863160..1863443...0.0..0.204.1317.0j8j1......0....1..gws-wiz-img.......0j0i67.wJTefkwYtjc#imgrc=en5WNpKvcPTPEM:</a:t>
            </a:r>
            <a:endParaRPr lang="sr-Latn-RS" sz="5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89024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Ivana Nikolić\Desktop\микрохематурије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0"/>
            <a:ext cx="777686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8813" y="32296"/>
            <a:ext cx="2885187" cy="206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0355883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276" y="0"/>
            <a:ext cx="7417643" cy="4534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7146032" y="548680"/>
            <a:ext cx="1997968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800" dirty="0"/>
              <a:t>https://www.google.com/imgres?imgurl=https%3A%2F%2Fi0.wp.com%2Fwww.medical-institution.com%2Fwp-content%2Fuploads%2F2016%2F05%2FHematuria-Differential-Diagnosis-Best-USMLE-Step-2-CS-Mnemonics-Medical-Institution.jpg%3Ffit%3D862%252C527%26ssl%3D1&amp;imgrefurl=https%3A%2F%2Fwww.medical-institution.com%2Fhematuria-differential-diagnosis-best-usmle-step-2-cs-mnemonics%2F&amp;docid=rQBBGfLHXe1CMM&amp;tbnid=eLZm3CpfH8Uq8M%3A&amp;vet=10ahUKEwiQnaCh9pDjAhXOaVAKHRvPAOMQMwhNKA4wDg..i&amp;w=862&amp;h=527&amp;client=firefox-b-d&amp;bih=654&amp;biw=1366&amp;q=urine%20mnemonic&amp;ved=0ahUKEwiQnaCh9pDjAhXOaVAKHRvPAOMQMwhNKA4wDg&amp;iact=mrc&amp;uact=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21276" y="4552759"/>
            <a:ext cx="84634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1600" dirty="0" smtClean="0">
                <a:latin typeface="Times New Roman" pitchFamily="18" charset="0"/>
                <a:cs typeface="Times New Roman" pitchFamily="18" charset="0"/>
              </a:rPr>
              <a:t>Диференцијална дијагноза хематурије:</a:t>
            </a:r>
          </a:p>
          <a:p>
            <a:pPr marL="285750" indent="-285750">
              <a:buFontTx/>
              <a:buChar char="-"/>
            </a:pPr>
            <a:r>
              <a:rPr lang="sr-Cyrl-RS" sz="1600" dirty="0" smtClean="0">
                <a:latin typeface="Times New Roman" pitchFamily="18" charset="0"/>
                <a:cs typeface="Times New Roman" pitchFamily="18" charset="0"/>
              </a:rPr>
              <a:t>калкулуси, Сиклеова болест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600" dirty="0" smtClean="0">
                <a:latin typeface="Times New Roman" pitchFamily="18" charset="0"/>
                <a:cs typeface="Times New Roman" pitchFamily="18" charset="0"/>
              </a:rPr>
              <a:t>(српаста анемија), системски лупус, Вегнерова грануломатоза,</a:t>
            </a:r>
          </a:p>
          <a:p>
            <a:pPr marL="285750" indent="-285750">
              <a:buFontTx/>
              <a:buChar char="-"/>
            </a:pPr>
            <a:r>
              <a:rPr lang="sr-Cyrl-RS" sz="1600" dirty="0" smtClean="0">
                <a:latin typeface="Times New Roman" pitchFamily="18" charset="0"/>
                <a:cs typeface="Times New Roman" pitchFamily="18" charset="0"/>
              </a:rPr>
              <a:t>инфекција, траума</a:t>
            </a:r>
          </a:p>
          <a:p>
            <a:pPr marL="285750" indent="-285750">
              <a:buFontTx/>
              <a:buChar char="-"/>
            </a:pPr>
            <a:r>
              <a:rPr lang="sr-Cyrl-RS" sz="1600" dirty="0" smtClean="0">
                <a:latin typeface="Times New Roman" pitchFamily="18" charset="0"/>
                <a:cs typeface="Times New Roman" pitchFamily="18" charset="0"/>
              </a:rPr>
              <a:t>Тумор, криоглобулинемија, Хенох Шенлајнова пурпура, гломерулонефритис</a:t>
            </a:r>
          </a:p>
          <a:p>
            <a:pPr marL="285750" indent="-285750">
              <a:buFontTx/>
              <a:buChar char="-"/>
            </a:pPr>
            <a:r>
              <a:rPr lang="sr-Cyrl-RS" sz="1600" dirty="0" smtClean="0">
                <a:latin typeface="Times New Roman" pitchFamily="18" charset="0"/>
                <a:cs typeface="Times New Roman" pitchFamily="18" charset="0"/>
              </a:rPr>
              <a:t>Полицистична болест бубрега, медуларна болест бубрега</a:t>
            </a:r>
            <a:endParaRPr lang="sr-Latn-R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93942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sr-Latn-RS" b="1" dirty="0" smtClean="0">
                <a:latin typeface="Arial" pitchFamily="34" charset="0"/>
                <a:cs typeface="Arial" pitchFamily="34" charset="0"/>
              </a:rPr>
              <a:t>Хемоглобинурија</a:t>
            </a:r>
            <a:r>
              <a:rPr lang="sr-Cyrl-RS" b="1" dirty="0" smtClean="0">
                <a:latin typeface="Arial" pitchFamily="34" charset="0"/>
                <a:cs typeface="Arial" pitchFamily="34" charset="0"/>
              </a:rPr>
              <a:t> (ХГ) 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4114800" cy="554461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sr-Cyrl-RS" dirty="0">
                <a:latin typeface="Arial" pitchFamily="34" charset="0"/>
                <a:cs typeface="Arial" pitchFamily="34" charset="0"/>
              </a:rPr>
              <a:t>П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редставља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појав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у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хемоглобина у урин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у и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увек</a:t>
            </a:r>
            <a:r>
              <a:rPr lang="sr-Cyrl-RS" dirty="0">
                <a:latin typeface="Arial" pitchFamily="34" charset="0"/>
                <a:cs typeface="Arial" pitchFamily="34" charset="0"/>
              </a:rPr>
              <a:t> је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присутна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код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хематурије</a:t>
            </a:r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sr-Cyrl-RS" dirty="0" smtClean="0">
                <a:latin typeface="Arial" pitchFamily="34" charset="0"/>
                <a:cs typeface="Arial" pitchFamily="34" charset="0"/>
              </a:rPr>
              <a:t>Као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посебне врсте ХГ издвајају се </a:t>
            </a:r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sr-Cyrl-RS" b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.</a:t>
            </a:r>
            <a:r>
              <a:rPr lang="sr-Cyrl-RS" dirty="0">
                <a:latin typeface="Arial" pitchFamily="34" charset="0"/>
                <a:cs typeface="Arial" pitchFamily="34" charset="0"/>
              </a:rPr>
              <a:t> 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и</a:t>
            </a:r>
            <a:r>
              <a:rPr lang="sr-Latn-RS" b="1" dirty="0">
                <a:latin typeface="Arial" pitchFamily="34" charset="0"/>
                <a:cs typeface="Arial" pitchFamily="34" charset="0"/>
              </a:rPr>
              <a:t>золована 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ХГ</a:t>
            </a:r>
            <a:r>
              <a:rPr lang="sr-Cyrl-RS" dirty="0">
                <a:latin typeface="Arial" pitchFamily="34" charset="0"/>
                <a:cs typeface="Arial" pitchFamily="34" charset="0"/>
              </a:rPr>
              <a:t> (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без еритроцита у урину</a:t>
            </a:r>
            <a:r>
              <a:rPr lang="sr-Cyrl-RS" dirty="0">
                <a:latin typeface="Arial" pitchFamily="34" charset="0"/>
                <a:cs typeface="Arial" pitchFamily="34" charset="0"/>
              </a:rPr>
              <a:t>) која се јавља код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хемолизн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е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анемиј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е</a:t>
            </a:r>
            <a:r>
              <a:rPr lang="sr-Latn-RS" dirty="0">
                <a:latin typeface="Arial" pitchFamily="34" charset="0"/>
                <a:cs typeface="Arial" pitchFamily="34" charset="0"/>
              </a:rPr>
              <a:t>, трансфузиј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е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инкомпатибилне крви, терапија антикоагулансима</a:t>
            </a:r>
            <a:r>
              <a:rPr lang="sr-Cyrl-RS" dirty="0">
                <a:latin typeface="Arial" pitchFamily="34" charset="0"/>
                <a:cs typeface="Arial" pitchFamily="34" charset="0"/>
              </a:rPr>
              <a:t> и </a:t>
            </a:r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sr-Cyrl-RS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. п</a:t>
            </a:r>
            <a:r>
              <a:rPr lang="sr-Latn-RS" b="1" dirty="0">
                <a:latin typeface="Arial" pitchFamily="34" charset="0"/>
                <a:cs typeface="Arial" pitchFamily="34" charset="0"/>
              </a:rPr>
              <a:t>ароксизмална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ХГ</a:t>
            </a:r>
            <a:r>
              <a:rPr lang="sr-Cyrl-RS" dirty="0">
                <a:latin typeface="Arial" pitchFamily="34" charset="0"/>
                <a:cs typeface="Arial" pitchFamily="34" charset="0"/>
              </a:rPr>
              <a:t> код тежих физичких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напора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Резултат слика за hemoglobinur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654299"/>
            <a:ext cx="4371018" cy="28548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44008" y="4643844"/>
            <a:ext cx="4446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Пароксизмална ноћна хемоглобинурија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6572091"/>
            <a:ext cx="8709436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500" dirty="0" smtClean="0">
                <a:latin typeface="Arial" pitchFamily="34" charset="0"/>
                <a:cs typeface="Arial" pitchFamily="34" charset="0"/>
              </a:rPr>
              <a:t>https://www.google.com/search?client=firefox-b-d&amp;biw=1366&amp;bih=654&amp;tbm=isch&amp;sa=1&amp;ei=c8LjXJ-eNYnRwAK3hqUg&amp;q=hemoglobinuria&amp;oq=hemoglobinu&amp;gs_l=img.1.0.0i19l10.193345.196474..198943...0.0..0.193.1657.0j11......0....1..gws-wiz-img.......0j0i30.ULWpdwq6JxQ#imgrc=v8yVdJWTf1LBeM:</a:t>
            </a:r>
            <a:endParaRPr lang="sr-Latn-RS" sz="5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75671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260648"/>
            <a:ext cx="8784976" cy="6480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Latn-RS" b="1" dirty="0" smtClean="0">
                <a:latin typeface="Arial" pitchFamily="34" charset="0"/>
                <a:cs typeface="Arial" pitchFamily="34" charset="0"/>
              </a:rPr>
              <a:t>Узроци </a:t>
            </a:r>
            <a:r>
              <a:rPr lang="sr-Latn-RS" b="1" dirty="0">
                <a:latin typeface="Arial" pitchFamily="34" charset="0"/>
                <a:cs typeface="Arial" pitchFamily="34" charset="0"/>
              </a:rPr>
              <a:t>хематурије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могу бити различити: бубрежни, ц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иститис</a:t>
            </a:r>
            <a:r>
              <a:rPr lang="sr-Cyrl-RS" dirty="0">
                <a:latin typeface="Arial" pitchFamily="34" charset="0"/>
                <a:cs typeface="Arial" pitchFamily="34" charset="0"/>
              </a:rPr>
              <a:t>, у</a:t>
            </a:r>
            <a:r>
              <a:rPr lang="sr-Latn-RS" dirty="0">
                <a:latin typeface="Arial" pitchFamily="34" charset="0"/>
                <a:cs typeface="Arial" pitchFamily="34" charset="0"/>
              </a:rPr>
              <a:t>ретритис</a:t>
            </a:r>
            <a:r>
              <a:rPr lang="sr-Cyrl-RS" dirty="0">
                <a:latin typeface="Arial" pitchFamily="34" charset="0"/>
                <a:cs typeface="Arial" pitchFamily="34" charset="0"/>
              </a:rPr>
              <a:t>, м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окраћни каменци</a:t>
            </a:r>
            <a:r>
              <a:rPr lang="sr-Cyrl-RS" dirty="0">
                <a:latin typeface="Arial" pitchFamily="34" charset="0"/>
                <a:cs typeface="Arial" pitchFamily="34" charset="0"/>
              </a:rPr>
              <a:t>, Са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мокраћне бешике или бубрега</a:t>
            </a:r>
            <a:r>
              <a:rPr lang="sr-Cyrl-RS" dirty="0">
                <a:latin typeface="Arial" pitchFamily="34" charset="0"/>
                <a:cs typeface="Arial" pitchFamily="34" charset="0"/>
              </a:rPr>
              <a:t>, з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апаљ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енски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процеси у бубрезима</a:t>
            </a:r>
            <a:r>
              <a:rPr lang="sr-Cyrl-RS" dirty="0">
                <a:latin typeface="Arial" pitchFamily="34" charset="0"/>
                <a:cs typeface="Arial" pitchFamily="34" charset="0"/>
              </a:rPr>
              <a:t>, и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нфективне болести</a:t>
            </a:r>
            <a:r>
              <a:rPr lang="sr-Cyrl-RS" dirty="0">
                <a:latin typeface="Arial" pitchFamily="34" charset="0"/>
                <a:cs typeface="Arial" pitchFamily="34" charset="0"/>
              </a:rPr>
              <a:t>,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полицистични бубрези, хидронефроза, метаболички пореме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ћ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аји (хиперкалциурија, хиперурикозурија)</a:t>
            </a:r>
            <a:r>
              <a:rPr lang="sr-Cyrl-RS" dirty="0">
                <a:latin typeface="Arial" pitchFamily="34" charset="0"/>
                <a:cs typeface="Arial" pitchFamily="34" charset="0"/>
              </a:rPr>
              <a:t>, т</a:t>
            </a:r>
            <a:r>
              <a:rPr lang="sr-Latn-RS" dirty="0">
                <a:latin typeface="Arial" pitchFamily="34" charset="0"/>
                <a:cs typeface="Arial" pitchFamily="34" charset="0"/>
              </a:rPr>
              <a:t>раума</a:t>
            </a:r>
            <a:r>
              <a:rPr lang="sr-Cyrl-RS" dirty="0">
                <a:latin typeface="Arial" pitchFamily="34" charset="0"/>
                <a:cs typeface="Arial" pitchFamily="34" charset="0"/>
              </a:rPr>
              <a:t>, в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аскуларни поремећаји</a:t>
            </a:r>
            <a:r>
              <a:rPr lang="sr-Cyrl-RS" dirty="0">
                <a:latin typeface="Arial" pitchFamily="34" charset="0"/>
                <a:cs typeface="Arial" pitchFamily="34" charset="0"/>
              </a:rPr>
              <a:t>,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гломерулонефритис,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п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оремаћаји у коагулацији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...</a:t>
            </a:r>
          </a:p>
          <a:p>
            <a:pPr marL="0" indent="0">
              <a:buNone/>
            </a:pPr>
            <a:r>
              <a:rPr lang="sr-Cyrl-RS" dirty="0" smtClean="0">
                <a:latin typeface="Arial" pitchFamily="34" charset="0"/>
                <a:cs typeface="Arial" pitchFamily="34" charset="0"/>
              </a:rPr>
              <a:t>Доказивање хематурије – тест траке и микроскопски преглед седимента урина</a:t>
            </a:r>
            <a:endParaRPr lang="sr-Latn-RS" dirty="0">
              <a:latin typeface="Arial" pitchFamily="34" charset="0"/>
              <a:cs typeface="Arial" pitchFamily="34" charset="0"/>
            </a:endParaRPr>
          </a:p>
          <a:p>
            <a:endParaRPr lang="sr-Latn-R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547291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9448818"/>
              </p:ext>
            </p:extLst>
          </p:nvPr>
        </p:nvGraphicFramePr>
        <p:xfrm>
          <a:off x="72008" y="1988840"/>
          <a:ext cx="9036496" cy="35314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10154"/>
                <a:gridCol w="808142"/>
                <a:gridCol w="734674"/>
                <a:gridCol w="1469349"/>
                <a:gridCol w="1689751"/>
                <a:gridCol w="1248947"/>
                <a:gridCol w="1175479"/>
              </a:tblGrid>
              <a:tr h="13317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sr-Latn-RS" sz="1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itchFamily="34" charset="0"/>
                          <a:cs typeface="Arial" pitchFamily="34" charset="0"/>
                        </a:rPr>
                        <a:t>Крв на тест тракама</a:t>
                      </a:r>
                      <a:endParaRPr lang="sr-Latn-RS" sz="1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itchFamily="34" charset="0"/>
                          <a:cs typeface="Arial" pitchFamily="34" charset="0"/>
                        </a:rPr>
                        <a:t>Урин ЕР</a:t>
                      </a:r>
                      <a:endParaRPr lang="sr-Latn-RS" sz="1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itchFamily="34" charset="0"/>
                          <a:cs typeface="Arial" pitchFamily="34" charset="0"/>
                        </a:rPr>
                        <a:t>Серум супернатант</a:t>
                      </a:r>
                      <a:endParaRPr lang="sr-Latn-RS" sz="1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Лактат дехидрогеназа</a:t>
                      </a:r>
                      <a:endParaRPr lang="sr-Latn-RS" sz="1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itchFamily="34" charset="0"/>
                          <a:cs typeface="Arial" pitchFamily="34" charset="0"/>
                        </a:rPr>
                        <a:t>Билирубин</a:t>
                      </a:r>
                      <a:endParaRPr lang="sr-Latn-RS" sz="1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itchFamily="34" charset="0"/>
                          <a:cs typeface="Arial" pitchFamily="34" charset="0"/>
                        </a:rPr>
                        <a:t>СК</a:t>
                      </a:r>
                      <a:endParaRPr lang="sr-Latn-RS" sz="1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7332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itchFamily="34" charset="0"/>
                          <a:cs typeface="Arial" pitchFamily="34" charset="0"/>
                        </a:rPr>
                        <a:t>Хематурија</a:t>
                      </a:r>
                      <a:endParaRPr lang="sr-Latn-RS" sz="1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sr-Latn-RS" sz="1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sr-Latn-RS" sz="1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itchFamily="34" charset="0"/>
                          <a:cs typeface="Arial" pitchFamily="34" charset="0"/>
                        </a:rPr>
                        <a:t>чист</a:t>
                      </a:r>
                      <a:endParaRPr lang="sr-Latn-RS" sz="1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itchFamily="34" charset="0"/>
                          <a:cs typeface="Arial" pitchFamily="34" charset="0"/>
                        </a:rPr>
                        <a:t>нормалан</a:t>
                      </a:r>
                      <a:endParaRPr lang="sr-Latn-RS" sz="1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itchFamily="34" charset="0"/>
                          <a:cs typeface="Arial" pitchFamily="34" charset="0"/>
                        </a:rPr>
                        <a:t>нормалан</a:t>
                      </a:r>
                      <a:endParaRPr lang="sr-Latn-RS" sz="1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itchFamily="34" charset="0"/>
                          <a:cs typeface="Arial" pitchFamily="34" charset="0"/>
                        </a:rPr>
                        <a:t>нормалан</a:t>
                      </a:r>
                      <a:endParaRPr lang="sr-Latn-RS" sz="1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7332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itchFamily="34" charset="0"/>
                          <a:cs typeface="Arial" pitchFamily="34" charset="0"/>
                        </a:rPr>
                        <a:t>Хемоглобинурија</a:t>
                      </a:r>
                      <a:endParaRPr lang="sr-Latn-RS" sz="1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sr-Latn-RS" sz="1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sr-Latn-RS" sz="1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itchFamily="34" charset="0"/>
                          <a:cs typeface="Arial" pitchFamily="34" charset="0"/>
                        </a:rPr>
                        <a:t>розе</a:t>
                      </a:r>
                      <a:endParaRPr lang="sr-Latn-RS" sz="1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itchFamily="34" charset="0"/>
                          <a:cs typeface="Arial" pitchFamily="34" charset="0"/>
                        </a:rPr>
                        <a:t>повишен</a:t>
                      </a:r>
                      <a:endParaRPr lang="sr-Latn-RS" sz="1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itchFamily="34" charset="0"/>
                          <a:cs typeface="Arial" pitchFamily="34" charset="0"/>
                        </a:rPr>
                        <a:t>повишен</a:t>
                      </a:r>
                      <a:endParaRPr lang="sr-Latn-RS" sz="1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itchFamily="34" charset="0"/>
                          <a:cs typeface="Arial" pitchFamily="34" charset="0"/>
                        </a:rPr>
                        <a:t>нормалан</a:t>
                      </a:r>
                      <a:endParaRPr lang="sr-Latn-RS" sz="1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7332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itchFamily="34" charset="0"/>
                          <a:cs typeface="Arial" pitchFamily="34" charset="0"/>
                        </a:rPr>
                        <a:t>Миоглобинурија</a:t>
                      </a:r>
                      <a:endParaRPr lang="sr-Latn-RS" sz="1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sr-Latn-RS" sz="1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sr-Latn-RS" sz="1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itchFamily="34" charset="0"/>
                          <a:cs typeface="Arial" pitchFamily="34" charset="0"/>
                        </a:rPr>
                        <a:t>чист</a:t>
                      </a:r>
                      <a:endParaRPr lang="sr-Latn-RS" sz="1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itchFamily="34" charset="0"/>
                          <a:cs typeface="Arial" pitchFamily="34" charset="0"/>
                        </a:rPr>
                        <a:t>нормалан</a:t>
                      </a:r>
                      <a:endParaRPr lang="sr-Latn-RS" sz="1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нормалан</a:t>
                      </a:r>
                      <a:endParaRPr lang="sr-Latn-RS" sz="1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повишен</a:t>
                      </a:r>
                      <a:endParaRPr lang="sr-Latn-RS" sz="1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478799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sr-Latn-RS" b="1" dirty="0">
                <a:latin typeface="Arial" pitchFamily="34" charset="0"/>
                <a:cs typeface="Arial" pitchFamily="34" charset="0"/>
              </a:rPr>
              <a:t>Леукоцити 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у у</a:t>
            </a:r>
            <a:r>
              <a:rPr lang="sr-Latn-RS" b="1" dirty="0">
                <a:latin typeface="Arial" pitchFamily="34" charset="0"/>
                <a:cs typeface="Arial" pitchFamily="34" charset="0"/>
              </a:rPr>
              <a:t>рину 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24744"/>
            <a:ext cx="4536504" cy="554461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r-Cyrl-RS" dirty="0" smtClean="0">
                <a:latin typeface="Arial" pitchFamily="34" charset="0"/>
                <a:cs typeface="Arial" pitchFamily="34" charset="0"/>
              </a:rPr>
              <a:t>Појављују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се услед: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AutoNum type="arabicPeriod"/>
            </a:pPr>
            <a:r>
              <a:rPr lang="sr-Cyrl-RS" dirty="0" smtClean="0">
                <a:latin typeface="Arial" pitchFamily="34" charset="0"/>
                <a:cs typeface="Arial" pitchFamily="34" charset="0"/>
              </a:rPr>
              <a:t>инфекција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уринарног тракта или </a:t>
            </a:r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sr-Cyrl-RS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sr-Cyrl-RS" dirty="0">
                <a:latin typeface="Arial" pitchFamily="34" charset="0"/>
                <a:cs typeface="Arial" pitchFamily="34" charset="0"/>
              </a:rPr>
              <a:t>. неинфективних болести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бубрега</a:t>
            </a:r>
          </a:p>
          <a:p>
            <a:pPr marL="0" indent="0">
              <a:buNone/>
            </a:pPr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sr-Cyrl-RS" dirty="0" smtClean="0">
                <a:latin typeface="Arial" pitchFamily="34" charset="0"/>
                <a:cs typeface="Arial" pitchFamily="34" charset="0"/>
              </a:rPr>
              <a:t>Присуство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леукоцита у урину се доказује 1. тест тракама или 2. микроскопским прегледом седимента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урина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8" name="Picture 2" descr="Резултат слика за leukocytes in urin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1375" b="47339"/>
          <a:stretch/>
        </p:blipFill>
        <p:spPr bwMode="auto">
          <a:xfrm>
            <a:off x="4091967" y="2277944"/>
            <a:ext cx="4968015" cy="10574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85883" y="3452853"/>
            <a:ext cx="6074099" cy="1384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300" dirty="0" smtClean="0">
                <a:latin typeface="Arial" pitchFamily="34" charset="0"/>
                <a:cs typeface="Arial" pitchFamily="34" charset="0"/>
              </a:rPr>
              <a:t>https://www.google.com/search?client=firefox-b-d&amp;biw=1366&amp;bih=654&amp;tbm=isch&amp;sa=1&amp;ei=PMPjXJXXHofbwALRtrWoCQ&amp;q=leukocytes+in+urine&amp;oq=leukocytes+in+urine&amp;gs_l=img.3..0i19l7j0i5i30i19l3.672527.687475..687847...3.0..0.251.3905.0j15j7......0....1..gws-wiz-img.......0j0i30j0i5i30j0i10i24j0i8i30i19.po93jLnSR5A#imgrc=tr6AGp8FT5znPM:</a:t>
            </a:r>
            <a:endParaRPr lang="sr-Latn-RS" sz="3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40" name="Picture 4" descr="Резултат слика за leukocytes in uri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861048"/>
            <a:ext cx="3215397" cy="24482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51176" y="6318455"/>
            <a:ext cx="6085320" cy="1384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300" dirty="0" smtClean="0">
                <a:latin typeface="Arial" pitchFamily="34" charset="0"/>
                <a:cs typeface="Arial" pitchFamily="34" charset="0"/>
              </a:rPr>
              <a:t>https://www.google.com/search?client=firefox-b-d&amp;biw=1366&amp;bih=654&amp;tbm=isch&amp;sa=1&amp;ei=PMPjXJXXHofbwALRtrWoCQ&amp;q=leukocytes+in+urine&amp;oq=leukocytes+in+urine&amp;gs_l=img.3..0i19l7j0i5i30i19l3.672527.687475..687847...3.0..0.251.3905.0j15j7......0....1..gws-wiz-img.......0j0i30j0i5i30j0i10i24j0i8i30i19.po93jLnSR5A#imgrc=s6Wu8DyNA1gjgM:</a:t>
            </a:r>
            <a:endParaRPr lang="sr-Latn-RS" sz="3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92080" y="198884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 smtClean="0"/>
              <a:t>1.</a:t>
            </a:r>
            <a:endParaRPr lang="sr-Latn-RS" dirty="0"/>
          </a:p>
        </p:txBody>
      </p:sp>
      <p:sp>
        <p:nvSpPr>
          <p:cNvPr id="7" name="TextBox 6"/>
          <p:cNvSpPr txBox="1"/>
          <p:nvPr/>
        </p:nvSpPr>
        <p:spPr>
          <a:xfrm>
            <a:off x="5320934" y="403187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 smtClean="0"/>
              <a:t>2.</a:t>
            </a:r>
            <a:endParaRPr lang="sr-Latn-RS" dirty="0"/>
          </a:p>
        </p:txBody>
      </p:sp>
    </p:spTree>
    <p:extLst>
      <p:ext uri="{BB962C8B-B14F-4D97-AF65-F5344CB8AC3E}">
        <p14:creationId xmlns="" xmlns:p14="http://schemas.microsoft.com/office/powerpoint/2010/main" val="1483257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22114"/>
          </a:xfrm>
        </p:spPr>
        <p:txBody>
          <a:bodyPr>
            <a:normAutofit/>
          </a:bodyPr>
          <a:lstStyle/>
          <a:p>
            <a:r>
              <a:rPr lang="sr-Latn-RS" b="1" dirty="0">
                <a:latin typeface="Arial" pitchFamily="34" charset="0"/>
                <a:cs typeface="Arial" pitchFamily="34" charset="0"/>
              </a:rPr>
              <a:t>Нитрити у </a:t>
            </a:r>
            <a:r>
              <a:rPr lang="sr-Latn-RS" b="1" dirty="0" smtClean="0">
                <a:latin typeface="Arial" pitchFamily="34" charset="0"/>
                <a:cs typeface="Arial" pitchFamily="34" charset="0"/>
              </a:rPr>
              <a:t>урину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784976" cy="5544616"/>
          </a:xfrm>
        </p:spPr>
        <p:txBody>
          <a:bodyPr/>
          <a:lstStyle/>
          <a:p>
            <a:r>
              <a:rPr lang="sr-Cyrl-RS" dirty="0">
                <a:latin typeface="Arial" pitchFamily="34" charset="0"/>
                <a:cs typeface="Arial" pitchFamily="34" charset="0"/>
              </a:rPr>
              <a:t>Нитрати и нитрити припадују групи азотних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једињења</a:t>
            </a:r>
            <a:endParaRPr lang="sr-Latn-RS" dirty="0" smtClean="0">
              <a:latin typeface="Arial" pitchFamily="34" charset="0"/>
              <a:cs typeface="Arial" pitchFamily="34" charset="0"/>
            </a:endParaRPr>
          </a:p>
          <a:p>
            <a:endParaRPr lang="sr-Latn-RS" dirty="0">
              <a:latin typeface="Arial" pitchFamily="34" charset="0"/>
              <a:cs typeface="Arial" pitchFamily="34" charset="0"/>
            </a:endParaRPr>
          </a:p>
          <a:p>
            <a:endParaRPr lang="sr-Latn-RS" dirty="0" smtClean="0">
              <a:latin typeface="Arial" pitchFamily="34" charset="0"/>
              <a:cs typeface="Arial" pitchFamily="34" charset="0"/>
            </a:endParaRPr>
          </a:p>
          <a:p>
            <a:endParaRPr lang="sr-Latn-RS" dirty="0">
              <a:latin typeface="Arial" pitchFamily="34" charset="0"/>
              <a:cs typeface="Arial" pitchFamily="34" charset="0"/>
            </a:endParaRPr>
          </a:p>
          <a:p>
            <a:endParaRPr lang="sr-Latn-RS" dirty="0" smtClean="0">
              <a:latin typeface="Arial" pitchFamily="34" charset="0"/>
              <a:cs typeface="Arial" pitchFamily="34" charset="0"/>
            </a:endParaRPr>
          </a:p>
          <a:p>
            <a:endParaRPr lang="sr-Latn-RS" dirty="0">
              <a:latin typeface="Arial" pitchFamily="34" charset="0"/>
              <a:cs typeface="Arial" pitchFamily="34" charset="0"/>
            </a:endParaRPr>
          </a:p>
          <a:p>
            <a:r>
              <a:rPr lang="sr-Cyrl-RS" dirty="0">
                <a:latin typeface="Arial" pitchFamily="34" charset="0"/>
                <a:cs typeface="Arial" pitchFamily="34" charset="0"/>
              </a:rPr>
              <a:t>нитрати имају у својој хемијској структури 3 атома кисеоника док нитрити имају два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119313"/>
            <a:ext cx="5334000" cy="261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99592" y="4941168"/>
            <a:ext cx="589937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500" dirty="0" smtClean="0">
                <a:latin typeface="Arial" pitchFamily="34" charset="0"/>
                <a:cs typeface="Arial" pitchFamily="34" charset="0"/>
              </a:rPr>
              <a:t>https://www.google.com/search?q=nitrites&amp;client=firefox-b-d&amp;source=lnms&amp;tbm=isch&amp;sa=X&amp;ved=0ahUKEwiltaPZuK3iAhXCxaYKHRDCBEwQ_AUIDigB&amp;biw=1366&amp;bih=654#imgrc=JNMRyzNwgl6FNM:</a:t>
            </a:r>
            <a:endParaRPr lang="sr-Latn-RS" sz="5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4695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552728"/>
          </a:xfrm>
        </p:spPr>
        <p:txBody>
          <a:bodyPr/>
          <a:lstStyle/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Узроковање -  за анализе користи се средњи млаз јутарњег урина </a:t>
            </a:r>
          </a:p>
          <a:p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endParaRPr lang="sr-Cyrl-RS" dirty="0">
              <a:latin typeface="Arial" pitchFamily="34" charset="0"/>
              <a:cs typeface="Arial" pitchFamily="34" charset="0"/>
            </a:endParaRPr>
          </a:p>
          <a:p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Чување – максимално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два сата на собној температури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или 6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часова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 на температури од +2 до +8°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С</a:t>
            </a:r>
            <a:endParaRPr lang="sr-Latn-RS" dirty="0" smtClean="0">
              <a:latin typeface="Arial" pitchFamily="34" charset="0"/>
              <a:cs typeface="Arial" pitchFamily="34" charset="0"/>
            </a:endParaRPr>
          </a:p>
          <a:p>
            <a:endParaRPr lang="sr-Latn-R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55487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408712"/>
          </a:xfrm>
        </p:spPr>
        <p:txBody>
          <a:bodyPr/>
          <a:lstStyle/>
          <a:p>
            <a:r>
              <a:rPr lang="sr-Cyrl-RS" dirty="0">
                <a:latin typeface="Arial" pitchFamily="34" charset="0"/>
                <a:cs typeface="Arial" pitchFamily="34" charset="0"/>
              </a:rPr>
              <a:t>Нитрати се у урину нормално налазе, док присуство нитрита указује на инфекцију грам негативним бактеријама које деловањем својих ензима нитрате редукују до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нитрита</a:t>
            </a:r>
            <a:endParaRPr lang="sr-Latn-RS" dirty="0" smtClean="0">
              <a:latin typeface="Arial" pitchFamily="34" charset="0"/>
              <a:cs typeface="Arial" pitchFamily="34" charset="0"/>
            </a:endParaRPr>
          </a:p>
          <a:p>
            <a:endParaRPr lang="sr-Latn-RS" dirty="0">
              <a:latin typeface="Arial" pitchFamily="34" charset="0"/>
              <a:cs typeface="Arial" pitchFamily="34" charset="0"/>
            </a:endParaRPr>
          </a:p>
          <a:p>
            <a:r>
              <a:rPr lang="sr-Latn-RS" dirty="0">
                <a:latin typeface="Arial" pitchFamily="34" charset="0"/>
                <a:cs typeface="Arial" pitchFamily="34" charset="0"/>
              </a:rPr>
              <a:t>Нитрити се доказују само у свежем урину, јер дугим стајањем на собној температури контаминираног узорка долази до размно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ж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авања бактерија</a:t>
            </a:r>
          </a:p>
        </p:txBody>
      </p:sp>
    </p:spTree>
    <p:extLst>
      <p:ext uri="{BB962C8B-B14F-4D97-AF65-F5344CB8AC3E}">
        <p14:creationId xmlns="" xmlns:p14="http://schemas.microsoft.com/office/powerpoint/2010/main" val="36023119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b="1" dirty="0">
                <a:latin typeface="Arial" pitchFamily="34" charset="0"/>
                <a:cs typeface="Arial" pitchFamily="34" charset="0"/>
              </a:rPr>
              <a:t>Глукоза у урину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 - </a:t>
            </a:r>
            <a:r>
              <a:rPr lang="sr-Cyrl-RS" b="1" dirty="0" smtClean="0">
                <a:latin typeface="Arial" pitchFamily="34" charset="0"/>
                <a:cs typeface="Arial" pitchFamily="34" charset="0"/>
              </a:rPr>
              <a:t>гликозурија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054973634"/>
              </p:ext>
            </p:extLst>
          </p:nvPr>
        </p:nvGraphicFramePr>
        <p:xfrm>
          <a:off x="899592" y="1484784"/>
          <a:ext cx="7414612" cy="27447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28860"/>
                <a:gridCol w="3985752"/>
              </a:tblGrid>
              <a:tr h="5458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Гликозурија без хипергликемије</a:t>
                      </a:r>
                      <a:endParaRPr lang="sr-Latn-RS" sz="1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itchFamily="34" charset="0"/>
                          <a:cs typeface="Arial" pitchFamily="34" charset="0"/>
                        </a:rPr>
                        <a:t>Гликозурија са хипергликемијом</a:t>
                      </a:r>
                      <a:endParaRPr lang="sr-Latn-RS" sz="1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219892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sr-Cyrl-RS" sz="1600">
                          <a:effectLst/>
                          <a:latin typeface="Arial" pitchFamily="34" charset="0"/>
                          <a:cs typeface="Arial" pitchFamily="34" charset="0"/>
                        </a:rPr>
                        <a:t>Трудноћа</a:t>
                      </a:r>
                      <a:endParaRPr lang="sr-Latn-RS" sz="160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sr-Cyrl-RS" sz="1600">
                          <a:effectLst/>
                          <a:latin typeface="Arial" pitchFamily="34" charset="0"/>
                          <a:cs typeface="Arial" pitchFamily="34" charset="0"/>
                        </a:rPr>
                        <a:t>Фанконијев синдром</a:t>
                      </a:r>
                      <a:endParaRPr lang="sr-Latn-RS" sz="160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sr-Cyrl-RS" sz="1600">
                          <a:effectLst/>
                          <a:latin typeface="Arial" pitchFamily="34" charset="0"/>
                          <a:cs typeface="Arial" pitchFamily="34" charset="0"/>
                        </a:rPr>
                        <a:t>Ренална гликозурија</a:t>
                      </a:r>
                      <a:endParaRPr lang="sr-Latn-RS" sz="160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sr-Cyrl-RS" sz="1600">
                          <a:effectLst/>
                          <a:latin typeface="Arial" pitchFamily="34" charset="0"/>
                          <a:cs typeface="Arial" pitchFamily="34" charset="0"/>
                        </a:rPr>
                        <a:t>Деловање нефротоксичних агенаса</a:t>
                      </a:r>
                      <a:endParaRPr lang="sr-Latn-RS" sz="1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sr-Cyrl-RS" sz="1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Тумор</a:t>
                      </a:r>
                      <a:endParaRPr lang="sr-Latn-RS" sz="16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sr-Cyrl-RS" sz="1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Интракранијално крварење</a:t>
                      </a:r>
                      <a:endParaRPr lang="sr-Latn-RS" sz="16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sr-Cyrl-RS" sz="1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Кушингов синдром</a:t>
                      </a:r>
                      <a:endParaRPr lang="sr-Latn-RS" sz="16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sr-Cyrl-RS" sz="1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Феохромоцитом</a:t>
                      </a:r>
                      <a:endParaRPr lang="sr-Latn-RS" sz="16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sr-Cyrl-RS" sz="1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Дијабетес мелитус</a:t>
                      </a:r>
                      <a:endParaRPr lang="sr-Latn-RS" sz="16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sr-Cyrl-RS" sz="1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Постинфарктно стање</a:t>
                      </a:r>
                      <a:endParaRPr lang="sr-Latn-RS" sz="16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sr-Cyrl-RS" sz="1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Хипертиреоидизам</a:t>
                      </a:r>
                      <a:endParaRPr lang="sr-Latn-RS" sz="1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9512" y="4473986"/>
            <a:ext cx="487748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>
                <a:latin typeface="Arial" pitchFamily="34" charset="0"/>
                <a:cs typeface="Arial" pitchFamily="34" charset="0"/>
              </a:rPr>
              <a:t>На појаву глукозе у урину утич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у</a:t>
            </a:r>
            <a:r>
              <a:rPr lang="sr-Latn-RS" dirty="0">
                <a:latin typeface="Arial" pitchFamily="34" charset="0"/>
                <a:cs typeface="Arial" pitchFamily="34" charset="0"/>
              </a:rPr>
              <a:t>: </a:t>
            </a:r>
            <a:endParaRPr lang="sr-Latn-R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sr-Cyrl-RS" dirty="0" smtClean="0">
                <a:latin typeface="Arial" pitchFamily="34" charset="0"/>
                <a:cs typeface="Arial" pitchFamily="34" charset="0"/>
              </a:rPr>
              <a:t>б</a:t>
            </a:r>
            <a:r>
              <a:rPr lang="sr-Latn-RS" dirty="0">
                <a:latin typeface="Arial" pitchFamily="34" charset="0"/>
                <a:cs typeface="Arial" pitchFamily="34" charset="0"/>
              </a:rPr>
              <a:t>убрежни праг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за глукозу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(10 mmol/L) </a:t>
            </a:r>
            <a:endParaRPr lang="sr-Latn-R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sr-Cyrl-RS" dirty="0" smtClean="0">
                <a:latin typeface="Arial" pitchFamily="34" charset="0"/>
                <a:cs typeface="Arial" pitchFamily="34" charset="0"/>
              </a:rPr>
              <a:t>б</a:t>
            </a:r>
            <a:r>
              <a:rPr lang="sr-Latn-RS" dirty="0">
                <a:latin typeface="Arial" pitchFamily="34" charset="0"/>
                <a:cs typeface="Arial" pitchFamily="34" charset="0"/>
              </a:rPr>
              <a:t>рзина циркулације крви кроз бубреге</a:t>
            </a:r>
            <a:r>
              <a:rPr lang="sr-Cyrl-RS" dirty="0">
                <a:latin typeface="Arial" pitchFamily="34" charset="0"/>
                <a:cs typeface="Arial" pitchFamily="34" charset="0"/>
              </a:rPr>
              <a:t> и </a:t>
            </a:r>
            <a:endParaRPr lang="sr-Latn-R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sr-Latn-RS" dirty="0" smtClean="0">
                <a:latin typeface="Arial" pitchFamily="34" charset="0"/>
                <a:cs typeface="Arial" pitchFamily="34" charset="0"/>
              </a:rPr>
              <a:t>брзина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гломеруларне филтрације</a:t>
            </a:r>
          </a:p>
          <a:p>
            <a:endParaRPr lang="sr-Latn-R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44939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92688"/>
          </a:xfrm>
        </p:spPr>
        <p:txBody>
          <a:bodyPr/>
          <a:lstStyle/>
          <a:p>
            <a:r>
              <a:rPr lang="sr-Latn-RS" dirty="0">
                <a:latin typeface="Arial" pitchFamily="34" charset="0"/>
                <a:cs typeface="Arial" pitchFamily="34" charset="0"/>
              </a:rPr>
              <a:t>Диабетес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мелитус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је најчешће обољење код кога се јавља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гликозурија</a:t>
            </a:r>
          </a:p>
          <a:p>
            <a:pPr marL="0" indent="0">
              <a:buNone/>
            </a:pPr>
            <a:endParaRPr lang="sr-Latn-R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dirty="0">
                <a:latin typeface="Arial" pitchFamily="34" charset="0"/>
                <a:cs typeface="Arial" pitchFamily="34" charset="0"/>
              </a:rPr>
              <a:t>препоручује се одређивање гликозурије у три узорка урина током 24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часа</a:t>
            </a:r>
          </a:p>
          <a:p>
            <a:pPr marL="0" indent="0">
              <a:buNone/>
            </a:pPr>
            <a:endParaRPr lang="sr-Latn-R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За доказивање гликозурије данас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се користе т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ест траке</a:t>
            </a:r>
            <a:r>
              <a:rPr lang="sr-Cyrl-RS" dirty="0">
                <a:latin typeface="Arial" pitchFamily="34" charset="0"/>
                <a:cs typeface="Arial" pitchFamily="34" charset="0"/>
              </a:rPr>
              <a:t> чија је г</a:t>
            </a:r>
            <a:r>
              <a:rPr lang="sr-Latn-RS" dirty="0">
                <a:latin typeface="Arial" pitchFamily="34" charset="0"/>
                <a:cs typeface="Arial" pitchFamily="34" charset="0"/>
              </a:rPr>
              <a:t>раница детекције 5.6 mmol/L</a:t>
            </a:r>
          </a:p>
        </p:txBody>
      </p:sp>
    </p:spTree>
    <p:extLst>
      <p:ext uri="{BB962C8B-B14F-4D97-AF65-F5344CB8AC3E}">
        <p14:creationId xmlns="" xmlns:p14="http://schemas.microsoft.com/office/powerpoint/2010/main" val="127854626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266"/>
            <a:ext cx="8229600" cy="922114"/>
          </a:xfrm>
        </p:spPr>
        <p:txBody>
          <a:bodyPr>
            <a:normAutofit/>
          </a:bodyPr>
          <a:lstStyle/>
          <a:p>
            <a:r>
              <a:rPr lang="sr-Latn-RS" b="1" dirty="0" smtClean="0">
                <a:latin typeface="Arial" pitchFamily="34" charset="0"/>
                <a:cs typeface="Arial" pitchFamily="34" charset="0"/>
              </a:rPr>
              <a:t>Кетони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5472608"/>
          </a:xfrm>
        </p:spPr>
        <p:txBody>
          <a:bodyPr>
            <a:normAutofit/>
          </a:bodyPr>
          <a:lstStyle/>
          <a:p>
            <a:r>
              <a:rPr lang="sr-Latn-RS" dirty="0">
                <a:latin typeface="Arial" pitchFamily="34" charset="0"/>
                <a:cs typeface="Arial" pitchFamily="34" charset="0"/>
              </a:rPr>
              <a:t>Кетонска тела обухватају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ацетоацетат</a:t>
            </a:r>
            <a:r>
              <a:rPr lang="sr-Latn-RS" dirty="0">
                <a:latin typeface="Arial" pitchFamily="34" charset="0"/>
                <a:cs typeface="Arial" pitchFamily="34" charset="0"/>
              </a:rPr>
              <a:t>, ацетон и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бета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хидрокси-бутерну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киселину</a:t>
            </a:r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endParaRPr lang="sr-Cyrl-RS" dirty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US" sz="500" dirty="0" smtClean="0">
              <a:latin typeface="Arial" pitchFamily="34" charset="0"/>
              <a:cs typeface="Arial" pitchFamily="34" charset="0"/>
            </a:endParaRPr>
          </a:p>
          <a:p>
            <a:endParaRPr lang="en-US" sz="500" dirty="0">
              <a:latin typeface="Arial" pitchFamily="34" charset="0"/>
              <a:cs typeface="Arial" pitchFamily="34" charset="0"/>
            </a:endParaRPr>
          </a:p>
          <a:p>
            <a:endParaRPr lang="en-US" sz="500" dirty="0" smtClean="0">
              <a:latin typeface="Arial" pitchFamily="34" charset="0"/>
              <a:cs typeface="Arial" pitchFamily="34" charset="0"/>
            </a:endParaRPr>
          </a:p>
          <a:p>
            <a:endParaRPr lang="en-US" sz="500" dirty="0">
              <a:latin typeface="Arial" pitchFamily="34" charset="0"/>
              <a:cs typeface="Arial" pitchFamily="34" charset="0"/>
            </a:endParaRPr>
          </a:p>
          <a:p>
            <a:endParaRPr lang="en-US" sz="500" dirty="0" smtClean="0">
              <a:latin typeface="Arial" pitchFamily="34" charset="0"/>
              <a:cs typeface="Arial" pitchFamily="34" charset="0"/>
            </a:endParaRPr>
          </a:p>
          <a:p>
            <a:endParaRPr lang="en-US" sz="500" dirty="0">
              <a:latin typeface="Arial" pitchFamily="34" charset="0"/>
              <a:cs typeface="Arial" pitchFamily="34" charset="0"/>
            </a:endParaRPr>
          </a:p>
          <a:p>
            <a:endParaRPr lang="en-US" sz="5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500" dirty="0" smtClean="0">
                <a:latin typeface="Arial" pitchFamily="34" charset="0"/>
                <a:cs typeface="Arial" pitchFamily="34" charset="0"/>
              </a:rPr>
              <a:t>https://www.google.com/search?q=ketone+body&amp;client=firefox-b-d&amp;source=lnms&amp;tbm=isch&amp;sa=X&amp;ved=0ahUKEwidncjVuq3iAhUkxaYKHZBcCXEQ_AUIDigB&amp;biw=1366&amp;bih=654#imgrc=mjhVcyRgyHciXM: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r>
              <a:rPr lang="sr-Latn-RS" dirty="0">
                <a:latin typeface="Arial" pitchFamily="34" charset="0"/>
                <a:cs typeface="Arial" pitchFamily="34" charset="0"/>
              </a:rPr>
              <a:t>Доказивање кетона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врши се п</a:t>
            </a:r>
            <a:r>
              <a:rPr lang="en-US" dirty="0">
                <a:latin typeface="Arial" pitchFamily="34" charset="0"/>
                <a:cs typeface="Arial" pitchFamily="34" charset="0"/>
              </a:rPr>
              <a:t>o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моћу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тест трака</a:t>
            </a:r>
            <a:r>
              <a:rPr lang="sr-Cyrl-RS" dirty="0">
                <a:latin typeface="Arial" pitchFamily="34" charset="0"/>
                <a:cs typeface="Arial" pitchFamily="34" charset="0"/>
              </a:rPr>
              <a:t> и т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ест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ом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са нитропрусидом (Ротхер-ова реакција)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8" y="2333625"/>
            <a:ext cx="6143625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8383308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r>
              <a:rPr lang="sr-Cyrl-RS" dirty="0">
                <a:latin typeface="Arial" pitchFamily="34" charset="0"/>
                <a:cs typeface="Arial" pitchFamily="34" charset="0"/>
              </a:rPr>
              <a:t>Поред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ДМ, кетонска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тела у урину могу бити позитивна и у случају</a:t>
            </a:r>
            <a:r>
              <a:rPr lang="sr-Latn-RS" dirty="0">
                <a:latin typeface="Arial" pitchFamily="34" charset="0"/>
                <a:cs typeface="Arial" pitchFamily="34" charset="0"/>
              </a:rPr>
              <a:t>: дехидратације (повраћање, диареје, јак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е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инфекциј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е</a:t>
            </a:r>
            <a:r>
              <a:rPr lang="sr-Latn-RS" dirty="0">
                <a:latin typeface="Arial" pitchFamily="34" charset="0"/>
                <a:cs typeface="Arial" pitchFamily="34" charset="0"/>
              </a:rPr>
              <a:t>), трудноће, алкохолизм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а, к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од деце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услед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дијареј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е или п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овраћањ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r>
              <a:rPr lang="sr-Latn-RS" dirty="0" smtClean="0">
                <a:latin typeface="Arial" pitchFamily="34" charset="0"/>
                <a:cs typeface="Arial" pitchFamily="34" charset="0"/>
              </a:rPr>
              <a:t>Лажно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позитиван резултат</a:t>
            </a:r>
            <a:r>
              <a:rPr lang="sr-Cyrl-RS" dirty="0">
                <a:latin typeface="Arial" pitchFamily="34" charset="0"/>
                <a:cs typeface="Arial" pitchFamily="34" charset="0"/>
              </a:rPr>
              <a:t> на кетонска тела дају</a:t>
            </a:r>
            <a:r>
              <a:rPr lang="sr-Latn-RS" dirty="0">
                <a:latin typeface="Arial" pitchFamily="34" charset="0"/>
                <a:cs typeface="Arial" pitchFamily="34" charset="0"/>
              </a:rPr>
              <a:t>: метил-допа, Л-допа метаболити</a:t>
            </a:r>
            <a:r>
              <a:rPr lang="sr-Cyrl-RS" dirty="0">
                <a:latin typeface="Arial" pitchFamily="34" charset="0"/>
                <a:cs typeface="Arial" pitchFamily="34" charset="0"/>
              </a:rPr>
              <a:t> и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фталеинске боје</a:t>
            </a:r>
          </a:p>
        </p:txBody>
      </p:sp>
    </p:spTree>
    <p:extLst>
      <p:ext uri="{BB962C8B-B14F-4D97-AF65-F5344CB8AC3E}">
        <p14:creationId xmlns="" xmlns:p14="http://schemas.microsoft.com/office/powerpoint/2010/main" val="15791527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94122"/>
          </a:xfrm>
        </p:spPr>
        <p:txBody>
          <a:bodyPr>
            <a:normAutofit/>
          </a:bodyPr>
          <a:lstStyle/>
          <a:p>
            <a:r>
              <a:rPr lang="sr-Latn-RS" b="1" dirty="0">
                <a:latin typeface="Arial" pitchFamily="34" charset="0"/>
                <a:cs typeface="Arial" pitchFamily="34" charset="0"/>
              </a:rPr>
              <a:t>Билирубин у </a:t>
            </a:r>
            <a:r>
              <a:rPr lang="sr-Latn-RS" b="1" dirty="0" smtClean="0">
                <a:latin typeface="Arial" pitchFamily="34" charset="0"/>
                <a:cs typeface="Arial" pitchFamily="34" charset="0"/>
              </a:rPr>
              <a:t>урину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5112568" cy="5472608"/>
          </a:xfrm>
        </p:spPr>
        <p:txBody>
          <a:bodyPr>
            <a:normAutofit lnSpcReduction="10000"/>
          </a:bodyPr>
          <a:lstStyle/>
          <a:p>
            <a:r>
              <a:rPr lang="sr-Cyrl-RS" dirty="0">
                <a:latin typeface="Arial" pitchFamily="34" charset="0"/>
                <a:cs typeface="Arial" pitchFamily="34" charset="0"/>
              </a:rPr>
              <a:t>Билирубин није нормално присутан у урину али у патолошким стањима се појављује у виду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гукуронида</a:t>
            </a: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Као резултат присуства билирубина у урину, урин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добија карактеристичну боју пива са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жутом пеном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2323" r="21509"/>
          <a:stretch/>
        </p:blipFill>
        <p:spPr bwMode="auto">
          <a:xfrm>
            <a:off x="5508104" y="1412776"/>
            <a:ext cx="3456384" cy="460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63825" y="6165304"/>
            <a:ext cx="6083717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500" dirty="0" smtClean="0">
                <a:latin typeface="Arial" pitchFamily="34" charset="0"/>
                <a:cs typeface="Arial" pitchFamily="34" charset="0"/>
              </a:rPr>
              <a:t>https://www.google.com/search?q=BILIRUBINURIA&amp;client=firefox-b-d&amp;source=lnms&amp;tbm=isch&amp;sa=X&amp;ved=0ahUKEwi2m-7vu63iAhUvyaYKHTXiBY4Q_AUIDigB&amp;biw=1366&amp;bih=654#imgrc=0_3nbIJ7TZH6eM:</a:t>
            </a:r>
            <a:endParaRPr lang="sr-Latn-RS" sz="5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70998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50106"/>
          </a:xfrm>
        </p:spPr>
        <p:txBody>
          <a:bodyPr>
            <a:normAutofit/>
          </a:bodyPr>
          <a:lstStyle/>
          <a:p>
            <a:r>
              <a:rPr lang="sr-Latn-RS" b="1" dirty="0">
                <a:latin typeface="Arial" pitchFamily="34" charset="0"/>
                <a:cs typeface="Arial" pitchFamily="34" charset="0"/>
              </a:rPr>
              <a:t>Уробилиноген у </a:t>
            </a:r>
            <a:r>
              <a:rPr lang="sr-Latn-RS" b="1" dirty="0" smtClean="0">
                <a:latin typeface="Arial" pitchFamily="34" charset="0"/>
                <a:cs typeface="Arial" pitchFamily="34" charset="0"/>
              </a:rPr>
              <a:t>урину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5616624"/>
          </a:xfrm>
        </p:spPr>
        <p:txBody>
          <a:bodyPr>
            <a:normAutofit fontScale="92500"/>
          </a:bodyPr>
          <a:lstStyle/>
          <a:p>
            <a:r>
              <a:rPr lang="sr-Cyrl-RS" dirty="0">
                <a:latin typeface="Arial" pitchFamily="34" charset="0"/>
                <a:cs typeface="Arial" pitchFamily="34" charset="0"/>
              </a:rPr>
              <a:t>Уробилиноген н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астаје из коњугованог билирубина под утицајем бактерија у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интестинуму</a:t>
            </a:r>
          </a:p>
          <a:p>
            <a:r>
              <a:rPr lang="sr-Latn-RS" dirty="0" smtClean="0">
                <a:latin typeface="Arial" pitchFamily="34" charset="0"/>
                <a:cs typeface="Arial" pitchFamily="34" charset="0"/>
              </a:rPr>
              <a:t>Нормално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се излучује урином у малим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количинама</a:t>
            </a:r>
          </a:p>
          <a:p>
            <a:r>
              <a:rPr lang="sr-Latn-RS" dirty="0" smtClean="0">
                <a:latin typeface="Arial" pitchFamily="34" charset="0"/>
                <a:cs typeface="Arial" pitchFamily="34" charset="0"/>
              </a:rPr>
              <a:t>Повећане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концентрације</a:t>
            </a:r>
            <a:r>
              <a:rPr lang="sr-Cyrl-RS" dirty="0">
                <a:latin typeface="Arial" pitchFamily="34" charset="0"/>
                <a:cs typeface="Arial" pitchFamily="34" charset="0"/>
              </a:rPr>
              <a:t> уробилиногена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у урину јављају се код хемоли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зе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еритроцит</a:t>
            </a:r>
            <a:r>
              <a:rPr lang="sr-Latn-RS" dirty="0">
                <a:latin typeface="Arial" pitchFamily="34" charset="0"/>
                <a:cs typeface="Arial" pitchFamily="34" charset="0"/>
              </a:rPr>
              <a:t>a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вирусног хепатитиса, цирозе</a:t>
            </a:r>
            <a:r>
              <a:rPr lang="sr-Cyrl-RS" dirty="0">
                <a:latin typeface="Arial" pitchFamily="34" charset="0"/>
                <a:cs typeface="Arial" pitchFamily="34" charset="0"/>
              </a:rPr>
              <a:t> јетре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...</a:t>
            </a:r>
            <a:endParaRPr lang="sr-Latn-R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Latn-RS" b="1" dirty="0">
                <a:latin typeface="Arial" pitchFamily="34" charset="0"/>
                <a:cs typeface="Arial" pitchFamily="34" charset="0"/>
              </a:rPr>
              <a:t>Доказивање уробилиногена</a:t>
            </a:r>
            <a:r>
              <a:rPr lang="sr-Cyrl-RS" dirty="0">
                <a:latin typeface="Arial" pitchFamily="34" charset="0"/>
                <a:cs typeface="Arial" pitchFamily="34" charset="0"/>
              </a:rPr>
              <a:t> врши се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тест тракама искључиво са свежим узорком урина</a:t>
            </a:r>
          </a:p>
        </p:txBody>
      </p:sp>
    </p:spTree>
    <p:extLst>
      <p:ext uri="{BB962C8B-B14F-4D97-AF65-F5344CB8AC3E}">
        <p14:creationId xmlns="" xmlns:p14="http://schemas.microsoft.com/office/powerpoint/2010/main" val="182585405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512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Latn-RS" b="1" dirty="0">
                <a:latin typeface="Arial" pitchFamily="34" charset="0"/>
                <a:cs typeface="Arial" pitchFamily="34" charset="0"/>
              </a:rPr>
              <a:t>Микроскопски преглед седимента </a:t>
            </a:r>
            <a:r>
              <a:rPr lang="sr-Latn-RS" b="1" dirty="0" smtClean="0">
                <a:latin typeface="Arial" pitchFamily="34" charset="0"/>
                <a:cs typeface="Arial" pitchFamily="34" charset="0"/>
              </a:rPr>
              <a:t>урина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784976" cy="5328592"/>
          </a:xfrm>
        </p:spPr>
        <p:txBody>
          <a:bodyPr/>
          <a:lstStyle/>
          <a:p>
            <a:r>
              <a:rPr lang="sr-Latn-RS" dirty="0">
                <a:latin typeface="Arial" pitchFamily="34" charset="0"/>
                <a:cs typeface="Arial" pitchFamily="34" charset="0"/>
              </a:rPr>
              <a:t>Седимент мокраће се добија центрифуг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ирањем узорка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урина и представља биолошки и хемијски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седимент</a:t>
            </a:r>
          </a:p>
          <a:p>
            <a:r>
              <a:rPr lang="sr-Latn-RS" dirty="0" smtClean="0">
                <a:latin typeface="Arial" pitchFamily="34" charset="0"/>
                <a:cs typeface="Arial" pitchFamily="34" charset="0"/>
              </a:rPr>
              <a:t>Биолошки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седимент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се састоји од леукоцита, еритроцита, бактерија, гљивица, сперматозоида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итд</a:t>
            </a:r>
          </a:p>
          <a:p>
            <a:r>
              <a:rPr lang="sr-Latn-RS" dirty="0" smtClean="0">
                <a:latin typeface="Arial" pitchFamily="34" charset="0"/>
                <a:cs typeface="Arial" pitchFamily="34" charset="0"/>
              </a:rPr>
              <a:t>Хемијски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седимент се састоји од разних кристала соли: фосфатн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их</a:t>
            </a:r>
            <a:r>
              <a:rPr lang="sr-Latn-RS" dirty="0">
                <a:latin typeface="Arial" pitchFamily="34" charset="0"/>
                <a:cs typeface="Arial" pitchFamily="34" charset="0"/>
              </a:rPr>
              <a:t>, уратн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их</a:t>
            </a:r>
            <a:r>
              <a:rPr lang="sr-Latn-RS" dirty="0">
                <a:latin typeface="Arial" pitchFamily="34" charset="0"/>
                <a:cs typeface="Arial" pitchFamily="34" charset="0"/>
              </a:rPr>
              <a:t>, оксалатн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их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итд</a:t>
            </a:r>
          </a:p>
        </p:txBody>
      </p:sp>
    </p:spTree>
    <p:extLst>
      <p:ext uri="{BB962C8B-B14F-4D97-AF65-F5344CB8AC3E}">
        <p14:creationId xmlns="" xmlns:p14="http://schemas.microsoft.com/office/powerpoint/2010/main" val="238886322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336704"/>
          </a:xfrm>
        </p:spPr>
        <p:txBody>
          <a:bodyPr>
            <a:normAutofit lnSpcReduction="10000"/>
          </a:bodyPr>
          <a:lstStyle/>
          <a:p>
            <a:r>
              <a:rPr lang="sr-Latn-RS" dirty="0">
                <a:latin typeface="Arial" pitchFamily="34" charset="0"/>
                <a:cs typeface="Arial" pitchFamily="34" charset="0"/>
              </a:rPr>
              <a:t>Седимент се састоји од организованог и неорганизованог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дела</a:t>
            </a:r>
          </a:p>
          <a:p>
            <a:r>
              <a:rPr lang="sr-Latn-RS" dirty="0" smtClean="0">
                <a:latin typeface="Arial" pitchFamily="34" charset="0"/>
                <a:cs typeface="Arial" pitchFamily="34" charset="0"/>
              </a:rPr>
              <a:t>Неорганизовани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део чине соли у кристалном или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у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аморфном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облику</a:t>
            </a:r>
            <a:endParaRPr lang="sr-Latn-RS" dirty="0">
              <a:latin typeface="Arial" pitchFamily="34" charset="0"/>
              <a:cs typeface="Arial" pitchFamily="34" charset="0"/>
            </a:endParaRP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О</a:t>
            </a:r>
            <a:r>
              <a:rPr lang="sr-Latn-RS" dirty="0">
                <a:latin typeface="Arial" pitchFamily="34" charset="0"/>
                <a:cs typeface="Arial" pitchFamily="34" charset="0"/>
              </a:rPr>
              <a:t>рганизовани</a:t>
            </a:r>
            <a:r>
              <a:rPr lang="sr-Cyrl-RS" dirty="0">
                <a:latin typeface="Arial" pitchFamily="34" charset="0"/>
                <a:cs typeface="Arial" pitchFamily="34" charset="0"/>
              </a:rPr>
              <a:t> део чине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епиталне ћелије, леукоцити и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микроби</a:t>
            </a:r>
          </a:p>
          <a:p>
            <a:r>
              <a:rPr lang="sr-Latn-RS" dirty="0">
                <a:latin typeface="Arial" pitchFamily="34" charset="0"/>
                <a:cs typeface="Arial" pitchFamily="34" charset="0"/>
              </a:rPr>
              <a:t>Узимање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у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зорка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у</a:t>
            </a:r>
            <a:r>
              <a:rPr lang="sr-Latn-RS" dirty="0">
                <a:latin typeface="Arial" pitchFamily="34" charset="0"/>
                <a:cs typeface="Arial" pitchFamily="34" charset="0"/>
              </a:rPr>
              <a:t>рина: средњи млаз првог јутарњег урина</a:t>
            </a:r>
            <a:r>
              <a:rPr lang="sr-Cyrl-RS" dirty="0">
                <a:latin typeface="Arial" pitchFamily="34" charset="0"/>
                <a:cs typeface="Arial" pitchFamily="34" charset="0"/>
              </a:rPr>
              <a:t>,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центрифугирање 5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мин на 400x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g</a:t>
            </a:r>
            <a:endParaRPr lang="sr-Latn-RS" dirty="0">
              <a:latin typeface="Arial" pitchFamily="34" charset="0"/>
              <a:cs typeface="Arial" pitchFamily="34" charset="0"/>
            </a:endParaRPr>
          </a:p>
          <a:p>
            <a:r>
              <a:rPr lang="sr-Latn-RS" dirty="0" smtClean="0">
                <a:latin typeface="Arial" pitchFamily="34" charset="0"/>
                <a:cs typeface="Arial" pitchFamily="34" charset="0"/>
              </a:rPr>
              <a:t>Преглед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с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едимента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у</a:t>
            </a:r>
            <a:r>
              <a:rPr lang="sr-Latn-RS" dirty="0">
                <a:latin typeface="Arial" pitchFamily="34" charset="0"/>
                <a:cs typeface="Arial" pitchFamily="34" charset="0"/>
              </a:rPr>
              <a:t>рина</a:t>
            </a:r>
            <a:r>
              <a:rPr lang="sr-Cyrl-RS" dirty="0">
                <a:latin typeface="Arial" pitchFamily="34" charset="0"/>
                <a:cs typeface="Arial" pitchFamily="34" charset="0"/>
              </a:rPr>
              <a:t> обавља се употребом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светлосн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ог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или фазно-контрасн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ог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микроскоп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а,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2 сата од давања узорка</a:t>
            </a:r>
          </a:p>
        </p:txBody>
      </p:sp>
    </p:spTree>
    <p:extLst>
      <p:ext uri="{BB962C8B-B14F-4D97-AF65-F5344CB8AC3E}">
        <p14:creationId xmlns="" xmlns:p14="http://schemas.microsoft.com/office/powerpoint/2010/main" val="196038061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47"/>
            <a:ext cx="8229600" cy="922114"/>
          </a:xfrm>
        </p:spPr>
        <p:txBody>
          <a:bodyPr>
            <a:normAutofit/>
          </a:bodyPr>
          <a:lstStyle/>
          <a:p>
            <a:r>
              <a:rPr lang="sr-Latn-RS" b="1" dirty="0">
                <a:latin typeface="Arial" pitchFamily="34" charset="0"/>
                <a:cs typeface="Arial" pitchFamily="34" charset="0"/>
              </a:rPr>
              <a:t>Еритроцити у </a:t>
            </a:r>
            <a:r>
              <a:rPr lang="sr-Latn-RS" b="1" dirty="0" smtClean="0">
                <a:latin typeface="Arial" pitchFamily="34" charset="0"/>
                <a:cs typeface="Arial" pitchFamily="34" charset="0"/>
              </a:rPr>
              <a:t>урину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568952" cy="5616624"/>
          </a:xfrm>
        </p:spPr>
        <p:txBody>
          <a:bodyPr/>
          <a:lstStyle/>
          <a:p>
            <a:r>
              <a:rPr lang="sr-Latn-RS" dirty="0">
                <a:latin typeface="Arial" pitchFamily="34" charset="0"/>
                <a:cs typeface="Arial" pitchFamily="34" charset="0"/>
              </a:rPr>
              <a:t>Нормалан број: &lt; 3 еритроцита/в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идном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п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ољу, имају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изглед диска 7 µм у пречнику, хемоглобин даје светло-жуту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боју</a:t>
            </a:r>
          </a:p>
          <a:p>
            <a:endParaRPr lang="sr-Latn-RS" dirty="0">
              <a:latin typeface="Arial" pitchFamily="34" charset="0"/>
              <a:cs typeface="Arial" pitchFamily="34" charset="0"/>
            </a:endParaRPr>
          </a:p>
          <a:p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24" y="2636912"/>
            <a:ext cx="3429000" cy="353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6381328"/>
            <a:ext cx="6247223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500" dirty="0" smtClean="0">
                <a:latin typeface="Arial" pitchFamily="34" charset="0"/>
                <a:cs typeface="Arial" pitchFamily="34" charset="0"/>
              </a:rPr>
              <a:t>https://www.google.com/search?q=erythrocytes+in+urine&amp;client=firefox-b-d&amp;source=lnms&amp;tbm=isch&amp;sa=X&amp;ved=0ahUKEwia5c3_vq3iAhVT4KYKHa90B7gQ_AUIDigB&amp;biw=1366&amp;bih=654#imgrc=snIz2P9CkNbvPM:</a:t>
            </a:r>
            <a:endParaRPr lang="sr-Latn-RS" sz="5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91220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1143000"/>
          </a:xfrm>
        </p:spPr>
        <p:txBody>
          <a:bodyPr>
            <a:noAutofit/>
          </a:bodyPr>
          <a:lstStyle/>
          <a:p>
            <a:r>
              <a:rPr lang="sr-Cyrl-R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Latn-RS" sz="2400" dirty="0">
                <a:latin typeface="Arial" pitchFamily="34" charset="0"/>
                <a:cs typeface="Arial" pitchFamily="34" charset="0"/>
              </a:rPr>
              <a:t>Промене у урину </a:t>
            </a:r>
            <a:r>
              <a:rPr lang="sr-Cyrl-RS" sz="2400" dirty="0">
                <a:latin typeface="Arial" pitchFamily="34" charset="0"/>
                <a:cs typeface="Arial" pitchFamily="34" charset="0"/>
              </a:rPr>
              <a:t>које настају </a:t>
            </a:r>
            <a:r>
              <a:rPr lang="sr-Latn-RS" sz="2400" dirty="0">
                <a:latin typeface="Arial" pitchFamily="34" charset="0"/>
                <a:cs typeface="Arial" pitchFamily="34" charset="0"/>
              </a:rPr>
              <a:t>стајањем на собној температури</a:t>
            </a:r>
            <a:br>
              <a:rPr lang="sr-Latn-RS" sz="2400" dirty="0">
                <a:latin typeface="Arial" pitchFamily="34" charset="0"/>
                <a:cs typeface="Arial" pitchFamily="34" charset="0"/>
              </a:rPr>
            </a:br>
            <a:endParaRPr lang="sr-Latn-RS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32216368"/>
              </p:ext>
            </p:extLst>
          </p:nvPr>
        </p:nvGraphicFramePr>
        <p:xfrm>
          <a:off x="107505" y="1484784"/>
          <a:ext cx="8856984" cy="52565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52328"/>
                <a:gridCol w="2952328"/>
                <a:gridCol w="2952328"/>
              </a:tblGrid>
              <a:tr h="4330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  <a:latin typeface="Arial" pitchFamily="34" charset="0"/>
                          <a:cs typeface="Arial" pitchFamily="34" charset="0"/>
                        </a:rPr>
                        <a:t>Састојак</a:t>
                      </a:r>
                      <a:endParaRPr lang="sr-Latn-RS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  <a:latin typeface="Arial" pitchFamily="34" charset="0"/>
                          <a:cs typeface="Arial" pitchFamily="34" charset="0"/>
                        </a:rPr>
                        <a:t>Тип промене</a:t>
                      </a:r>
                      <a:endParaRPr lang="sr-Latn-RS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  <a:latin typeface="Arial" pitchFamily="34" charset="0"/>
                          <a:cs typeface="Arial" pitchFamily="34" charset="0"/>
                        </a:rPr>
                        <a:t>Механизам настанка</a:t>
                      </a:r>
                      <a:endParaRPr lang="sr-Latn-RS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4330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  <a:latin typeface="Arial" pitchFamily="34" charset="0"/>
                          <a:cs typeface="Arial" pitchFamily="34" charset="0"/>
                        </a:rPr>
                        <a:t>Еритроцити/леукоцити</a:t>
                      </a:r>
                      <a:endParaRPr lang="sr-Latn-RS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  <a:latin typeface="Arial" pitchFamily="34" charset="0"/>
                          <a:cs typeface="Arial" pitchFamily="34" charset="0"/>
                        </a:rPr>
                        <a:t>нестају</a:t>
                      </a:r>
                      <a:endParaRPr lang="sr-Latn-RS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  <a:latin typeface="Arial" pitchFamily="34" charset="0"/>
                          <a:cs typeface="Arial" pitchFamily="34" charset="0"/>
                        </a:rPr>
                        <a:t>лиза ћелија</a:t>
                      </a:r>
                      <a:endParaRPr lang="sr-Latn-RS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8860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  <a:latin typeface="Arial" pitchFamily="34" charset="0"/>
                          <a:cs typeface="Arial" pitchFamily="34" charset="0"/>
                        </a:rPr>
                        <a:t>рН</a:t>
                      </a:r>
                      <a:endParaRPr lang="sr-Latn-RS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  <a:latin typeface="Arial" pitchFamily="34" charset="0"/>
                          <a:cs typeface="Arial" pitchFamily="34" charset="0"/>
                        </a:rPr>
                        <a:t>повећање</a:t>
                      </a:r>
                      <a:endParaRPr lang="sr-Latn-RS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  <a:latin typeface="Arial" pitchFamily="34" charset="0"/>
                          <a:cs typeface="Arial" pitchFamily="34" charset="0"/>
                        </a:rPr>
                        <a:t>разградња урее до амонијака</a:t>
                      </a:r>
                      <a:endParaRPr lang="sr-Latn-RS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8860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  <a:latin typeface="Arial" pitchFamily="34" charset="0"/>
                          <a:cs typeface="Arial" pitchFamily="34" charset="0"/>
                        </a:rPr>
                        <a:t>угљени хидрати</a:t>
                      </a:r>
                      <a:endParaRPr lang="sr-Latn-RS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  <a:latin typeface="Arial" pitchFamily="34" charset="0"/>
                          <a:cs typeface="Arial" pitchFamily="34" charset="0"/>
                        </a:rPr>
                        <a:t>нестају/смањују се</a:t>
                      </a:r>
                      <a:endParaRPr lang="sr-Latn-RS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  <a:latin typeface="Arial" pitchFamily="34" charset="0"/>
                          <a:cs typeface="Arial" pitchFamily="34" charset="0"/>
                        </a:rPr>
                        <a:t>гликолиза под дејством бактерија</a:t>
                      </a:r>
                      <a:endParaRPr lang="sr-Latn-RS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4330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  <a:latin typeface="Arial" pitchFamily="34" charset="0"/>
                          <a:cs typeface="Arial" pitchFamily="34" charset="0"/>
                        </a:rPr>
                        <a:t>цилиндри</a:t>
                      </a:r>
                      <a:endParaRPr lang="sr-Latn-RS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  <a:latin typeface="Arial" pitchFamily="34" charset="0"/>
                          <a:cs typeface="Arial" pitchFamily="34" charset="0"/>
                        </a:rPr>
                        <a:t>нестају</a:t>
                      </a:r>
                      <a:endParaRPr lang="sr-Latn-RS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  <a:latin typeface="Arial" pitchFamily="34" charset="0"/>
                          <a:cs typeface="Arial" pitchFamily="34" charset="0"/>
                        </a:rPr>
                        <a:t>расрварање</a:t>
                      </a:r>
                      <a:endParaRPr lang="sr-Latn-RS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4330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  <a:latin typeface="Arial" pitchFamily="34" charset="0"/>
                          <a:cs typeface="Arial" pitchFamily="34" charset="0"/>
                        </a:rPr>
                        <a:t>ацетоацетат</a:t>
                      </a:r>
                      <a:endParaRPr lang="sr-Latn-RS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  <a:latin typeface="Arial" pitchFamily="34" charset="0"/>
                          <a:cs typeface="Arial" pitchFamily="34" charset="0"/>
                        </a:rPr>
                        <a:t>смањује се</a:t>
                      </a:r>
                      <a:endParaRPr lang="sr-Latn-RS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  <a:latin typeface="Arial" pitchFamily="34" charset="0"/>
                          <a:cs typeface="Arial" pitchFamily="34" charset="0"/>
                        </a:rPr>
                        <a:t>прелазак у ацетон</a:t>
                      </a:r>
                      <a:endParaRPr lang="sr-Latn-RS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4330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  <a:latin typeface="Arial" pitchFamily="34" charset="0"/>
                          <a:cs typeface="Arial" pitchFamily="34" charset="0"/>
                        </a:rPr>
                        <a:t>ацетон</a:t>
                      </a:r>
                      <a:endParaRPr lang="sr-Latn-RS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  <a:latin typeface="Arial" pitchFamily="34" charset="0"/>
                          <a:cs typeface="Arial" pitchFamily="34" charset="0"/>
                        </a:rPr>
                        <a:t>смањује се</a:t>
                      </a:r>
                      <a:endParaRPr lang="sr-Latn-RS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  <a:latin typeface="Arial" pitchFamily="34" charset="0"/>
                          <a:cs typeface="Arial" pitchFamily="34" charset="0"/>
                        </a:rPr>
                        <a:t>испаравање</a:t>
                      </a:r>
                      <a:endParaRPr lang="sr-Latn-RS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8860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билирубин</a:t>
                      </a:r>
                      <a:endParaRPr lang="sr-Latn-RS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  <a:latin typeface="Arial" pitchFamily="34" charset="0"/>
                          <a:cs typeface="Arial" pitchFamily="34" charset="0"/>
                        </a:rPr>
                        <a:t>смањује се</a:t>
                      </a:r>
                      <a:endParaRPr lang="sr-Latn-RS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  <a:latin typeface="Arial" pitchFamily="34" charset="0"/>
                          <a:cs typeface="Arial" pitchFamily="34" charset="0"/>
                        </a:rPr>
                        <a:t>оксидација до биливердина</a:t>
                      </a:r>
                      <a:endParaRPr lang="sr-Latn-RS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4330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  <a:latin typeface="Arial" pitchFamily="34" charset="0"/>
                          <a:cs typeface="Arial" pitchFamily="34" charset="0"/>
                        </a:rPr>
                        <a:t>уробилиноген</a:t>
                      </a:r>
                      <a:endParaRPr lang="sr-Latn-RS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  <a:latin typeface="Arial" pitchFamily="34" charset="0"/>
                          <a:cs typeface="Arial" pitchFamily="34" charset="0"/>
                        </a:rPr>
                        <a:t>смањује се</a:t>
                      </a:r>
                      <a:endParaRPr lang="sr-Latn-RS" sz="18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оксидација до уробилина</a:t>
                      </a:r>
                      <a:endParaRPr lang="sr-Latn-RS" sz="18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2104680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850106"/>
          </a:xfrm>
        </p:spPr>
        <p:txBody>
          <a:bodyPr>
            <a:normAutofit/>
          </a:bodyPr>
          <a:lstStyle/>
          <a:p>
            <a:r>
              <a:rPr lang="sr-Latn-RS" b="1" dirty="0">
                <a:latin typeface="Arial" pitchFamily="34" charset="0"/>
                <a:cs typeface="Arial" pitchFamily="34" charset="0"/>
              </a:rPr>
              <a:t>Леукоцити у </a:t>
            </a:r>
            <a:r>
              <a:rPr lang="sr-Latn-RS" b="1" dirty="0" smtClean="0">
                <a:latin typeface="Arial" pitchFamily="34" charset="0"/>
                <a:cs typeface="Arial" pitchFamily="34" charset="0"/>
              </a:rPr>
              <a:t>урину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616624"/>
          </a:xfrm>
        </p:spPr>
        <p:txBody>
          <a:bodyPr/>
          <a:lstStyle/>
          <a:p>
            <a:r>
              <a:rPr lang="sr-Latn-RS" dirty="0">
                <a:latin typeface="Arial" pitchFamily="34" charset="0"/>
                <a:cs typeface="Arial" pitchFamily="34" charset="0"/>
              </a:rPr>
              <a:t>Нормалан број: &lt; 5 леукоцита/вп </a:t>
            </a:r>
            <a:endParaRPr lang="sr-Latn-RS" dirty="0" smtClean="0">
              <a:latin typeface="Arial" pitchFamily="34" charset="0"/>
              <a:cs typeface="Arial" pitchFamily="34" charset="0"/>
            </a:endParaRPr>
          </a:p>
          <a:p>
            <a:endParaRPr lang="sr-Latn-RS" dirty="0">
              <a:latin typeface="Arial" pitchFamily="34" charset="0"/>
              <a:cs typeface="Arial" pitchFamily="34" charset="0"/>
            </a:endParaRPr>
          </a:p>
          <a:p>
            <a:r>
              <a:rPr lang="sr-Latn-RS" dirty="0" smtClean="0">
                <a:latin typeface="Arial" pitchFamily="34" charset="0"/>
                <a:cs typeface="Arial" pitchFamily="34" charset="0"/>
              </a:rPr>
              <a:t>Клинички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значај леукоцита у седименту урина</a:t>
            </a:r>
            <a:r>
              <a:rPr lang="sr-Cyrl-RS" dirty="0">
                <a:latin typeface="Arial" pitchFamily="34" charset="0"/>
                <a:cs typeface="Arial" pitchFamily="34" charset="0"/>
              </a:rPr>
              <a:t>-и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нфекција урогениталног тракта: неутрофили</a:t>
            </a:r>
            <a:r>
              <a:rPr lang="sr-Cyrl-RS" dirty="0">
                <a:latin typeface="Arial" pitchFamily="34" charset="0"/>
                <a:cs typeface="Arial" pitchFamily="34" charset="0"/>
              </a:rPr>
              <a:t>, и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нфекција доњих уринарних путева и пијелонефритис: глитер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ћелије</a:t>
            </a:r>
          </a:p>
          <a:p>
            <a:pPr marL="0" indent="0">
              <a:buNone/>
            </a:pPr>
            <a:endParaRPr lang="sr-Latn-R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Након трансплантације бубрега: лимфоцити</a:t>
            </a:r>
            <a:r>
              <a:rPr lang="sr-Cyrl-RS" dirty="0">
                <a:latin typeface="Arial" pitchFamily="34" charset="0"/>
                <a:cs typeface="Arial" pitchFamily="34" charset="0"/>
              </a:rPr>
              <a:t>, п</a:t>
            </a:r>
            <a:r>
              <a:rPr lang="sr-Latn-RS" dirty="0">
                <a:latin typeface="Arial" pitchFamily="34" charset="0"/>
                <a:cs typeface="Arial" pitchFamily="34" charset="0"/>
              </a:rPr>
              <a:t>реосетљивост на лекове: еозинофили</a:t>
            </a:r>
          </a:p>
        </p:txBody>
      </p:sp>
    </p:spTree>
    <p:extLst>
      <p:ext uri="{BB962C8B-B14F-4D97-AF65-F5344CB8AC3E}">
        <p14:creationId xmlns="" xmlns:p14="http://schemas.microsoft.com/office/powerpoint/2010/main" val="13152633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94122"/>
          </a:xfrm>
        </p:spPr>
        <p:txBody>
          <a:bodyPr/>
          <a:lstStyle/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Бактерије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lnSpcReduction="10000"/>
          </a:bodyPr>
          <a:lstStyle/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Уринарни тракт здравих особа је стерилан</a:t>
            </a:r>
          </a:p>
          <a:p>
            <a:endParaRPr lang="sr-Cyrl-RS" dirty="0">
              <a:latin typeface="Arial" pitchFamily="34" charset="0"/>
              <a:cs typeface="Arial" pitchFamily="34" charset="0"/>
            </a:endParaRP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Бактерије доспевају са гениталних органа</a:t>
            </a:r>
          </a:p>
          <a:p>
            <a:endParaRPr lang="sr-Cyrl-RS" dirty="0">
              <a:latin typeface="Arial" pitchFamily="34" charset="0"/>
              <a:cs typeface="Arial" pitchFamily="34" charset="0"/>
            </a:endParaRP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Присуство бактерија у урину, бактеријурија, указује на инфекцију и неопходно је урадити уринокултуру у циљу изоловања узрочника инфекције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9826456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Цилиндри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1" y="1772817"/>
            <a:ext cx="6332690" cy="4586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5" y="2060848"/>
            <a:ext cx="266429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sr-Cyrl-RS" dirty="0" smtClean="0">
                <a:latin typeface="Arial" pitchFamily="34" charset="0"/>
                <a:cs typeface="Arial" pitchFamily="34" charset="0"/>
              </a:rPr>
              <a:t>Хијалини цилиндри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(A)</a:t>
            </a:r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sr-Cyrl-RS" dirty="0" smtClean="0">
                <a:latin typeface="Arial" pitchFamily="34" charset="0"/>
                <a:cs typeface="Arial" pitchFamily="34" charset="0"/>
              </a:rPr>
              <a:t>Грануларни цилиндри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(B)</a:t>
            </a:r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sr-Cyrl-RS" dirty="0" smtClean="0">
                <a:latin typeface="Arial" pitchFamily="34" charset="0"/>
                <a:cs typeface="Arial" pitchFamily="34" charset="0"/>
              </a:rPr>
              <a:t>Воштани цилиндри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(C)</a:t>
            </a:r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sr-Cyrl-RS" dirty="0" smtClean="0">
                <a:latin typeface="Arial" pitchFamily="34" charset="0"/>
                <a:cs typeface="Arial" pitchFamily="34" charset="0"/>
              </a:rPr>
              <a:t>Масни цилиндри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(D)</a:t>
            </a:r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sr-Cyrl-RS" dirty="0" smtClean="0">
                <a:latin typeface="Arial" pitchFamily="34" charset="0"/>
                <a:cs typeface="Arial" pitchFamily="34" charset="0"/>
              </a:rPr>
              <a:t>Еритроцити – скуп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(E)</a:t>
            </a:r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sr-Cyrl-RS" dirty="0" smtClean="0">
                <a:latin typeface="Arial" pitchFamily="34" charset="0"/>
                <a:cs typeface="Arial" pitchFamily="34" charset="0"/>
              </a:rPr>
              <a:t>Леукоцити – скуп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(F)</a:t>
            </a:r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sr-Cyrl-RS" dirty="0" smtClean="0">
                <a:latin typeface="Arial" pitchFamily="34" charset="0"/>
                <a:cs typeface="Arial" pitchFamily="34" charset="0"/>
              </a:rPr>
              <a:t>Епителијални цилиндри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(G)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6016" y="6428075"/>
            <a:ext cx="3259226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500" dirty="0" smtClean="0">
                <a:latin typeface="Arial" pitchFamily="34" charset="0"/>
                <a:cs typeface="Arial" pitchFamily="34" charset="0"/>
              </a:rPr>
              <a:t>https://www.bioscience.com.pk/topics/pathology/clinical-pathology/item/825-microscopic-examination-of-urine</a:t>
            </a:r>
            <a:endParaRPr lang="sr-Latn-RS" sz="5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9655595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/>
          <a:lstStyle/>
          <a:p>
            <a:r>
              <a:rPr lang="sr-Cyrl-RS" dirty="0">
                <a:latin typeface="Arial" pitchFamily="34" charset="0"/>
                <a:cs typeface="Arial" pitchFamily="34" charset="0"/>
              </a:rPr>
              <a:t>Цилиндри настају у тубулима бубрега где и задобијају свој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облик</a:t>
            </a:r>
          </a:p>
          <a:p>
            <a:pPr marL="0" indent="0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У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њиховој основи налази се протеин на коме се таложе сви остали састојци из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урина</a:t>
            </a:r>
          </a:p>
          <a:p>
            <a:pPr marL="0" indent="0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На основу састава цилиндри се деле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на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хијалине, епителијалне, ћелијске, масне, воштане...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sr-Latn-R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067163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18" y="-243408"/>
            <a:ext cx="8229600" cy="1143000"/>
          </a:xfrm>
        </p:spPr>
        <p:txBody>
          <a:bodyPr/>
          <a:lstStyle/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Кристали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61673"/>
            <a:ext cx="7870074" cy="5863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6688723"/>
            <a:ext cx="8804013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500" dirty="0" smtClean="0">
                <a:latin typeface="Arial" pitchFamily="34" charset="0"/>
                <a:cs typeface="Arial" pitchFamily="34" charset="0"/>
              </a:rPr>
              <a:t>https://www.google.com/search?client=firefox-b-d&amp;biw=706&amp;bih=647&amp;tbm=isch&amp;sa=1&amp;ei=TKPlXJ7jBYS8kwXPt5tA&amp;q=christals+in+urine+sediment&amp;oq=christals+in+urine+sediment&amp;gs_l=img.3...606073.608097..608347...0.0..0.152.1069.0j8......0....1..gws-wiz-img.pKplNPH883k#imgrc=FhDV97pp2uaiaM:</a:t>
            </a:r>
            <a:endParaRPr lang="sr-Latn-RS" sz="5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61498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 fontScale="92500" lnSpcReduction="20000"/>
          </a:bodyPr>
          <a:lstStyle/>
          <a:p>
            <a:r>
              <a:rPr lang="sr-Cyrl-RS" dirty="0">
                <a:latin typeface="Arial" pitchFamily="34" charset="0"/>
                <a:cs typeface="Arial" pitchFamily="34" charset="0"/>
              </a:rPr>
              <a:t>Кристали који се нормално налазе у седименту – </a:t>
            </a:r>
            <a:endParaRPr lang="sr-Latn-RS" dirty="0">
              <a:latin typeface="Arial" pitchFamily="34" charset="0"/>
              <a:cs typeface="Arial" pitchFamily="34" charset="0"/>
            </a:endParaRPr>
          </a:p>
          <a:p>
            <a:r>
              <a:rPr lang="sr-Cyrl-RS" dirty="0">
                <a:latin typeface="Arial" pitchFamily="34" charset="0"/>
                <a:cs typeface="Arial" pitchFamily="34" charset="0"/>
              </a:rPr>
              <a:t>1. аморфни урати – присутни код концентрованог урина, у случајевима дехидратације...</a:t>
            </a:r>
            <a:endParaRPr lang="sr-Latn-RS" dirty="0">
              <a:latin typeface="Arial" pitchFamily="34" charset="0"/>
              <a:cs typeface="Arial" pitchFamily="34" charset="0"/>
            </a:endParaRPr>
          </a:p>
          <a:p>
            <a:r>
              <a:rPr lang="sr-Cyrl-RS" dirty="0">
                <a:latin typeface="Arial" pitchFamily="34" charset="0"/>
                <a:cs typeface="Arial" pitchFamily="34" charset="0"/>
              </a:rPr>
              <a:t>2. мокраћна кислеина – настаје дугим стајањем узорка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урина</a:t>
            </a:r>
            <a:endParaRPr lang="sr-Latn-RS" dirty="0">
              <a:latin typeface="Arial" pitchFamily="34" charset="0"/>
              <a:cs typeface="Arial" pitchFamily="34" charset="0"/>
            </a:endParaRPr>
          </a:p>
          <a:p>
            <a:r>
              <a:rPr lang="sr-Cyrl-RS" dirty="0">
                <a:latin typeface="Arial" pitchFamily="34" charset="0"/>
                <a:cs typeface="Arial" pitchFamily="34" charset="0"/>
              </a:rPr>
              <a:t>3. калцијум оксалат – присутни у нормалном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урину, уколико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је присутан калкулус, ови кристали могу указати на његов састав</a:t>
            </a:r>
            <a:endParaRPr lang="sr-Latn-RS" dirty="0">
              <a:latin typeface="Arial" pitchFamily="34" charset="0"/>
              <a:cs typeface="Arial" pitchFamily="34" charset="0"/>
            </a:endParaRPr>
          </a:p>
          <a:p>
            <a:r>
              <a:rPr lang="sr-Cyrl-RS" dirty="0">
                <a:latin typeface="Arial" pitchFamily="34" charset="0"/>
                <a:cs typeface="Arial" pitchFamily="34" charset="0"/>
              </a:rPr>
              <a:t>4. аморфни фосфати- присутни су код базног урина</a:t>
            </a:r>
            <a:endParaRPr lang="sr-Latn-RS" dirty="0">
              <a:latin typeface="Arial" pitchFamily="34" charset="0"/>
              <a:cs typeface="Arial" pitchFamily="34" charset="0"/>
            </a:endParaRPr>
          </a:p>
          <a:p>
            <a:r>
              <a:rPr lang="sr-Cyrl-RS" dirty="0">
                <a:latin typeface="Arial" pitchFamily="34" charset="0"/>
                <a:cs typeface="Arial" pitchFamily="34" charset="0"/>
              </a:rPr>
              <a:t>5. трипл фосфати- указују на инфекцију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411088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264696"/>
          </a:xfrm>
        </p:spPr>
        <p:txBody>
          <a:bodyPr/>
          <a:lstStyle/>
          <a:p>
            <a:r>
              <a:rPr lang="sr-Cyrl-RS" dirty="0">
                <a:latin typeface="Arial" pitchFamily="34" charset="0"/>
                <a:cs typeface="Arial" pitchFamily="34" charset="0"/>
              </a:rPr>
              <a:t>У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најчешће патолошке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кристале метаболичког порекла убрајамо:</a:t>
            </a:r>
            <a:endParaRPr lang="sr-Latn-RS" dirty="0">
              <a:latin typeface="Arial" pitchFamily="34" charset="0"/>
              <a:cs typeface="Arial" pitchFamily="34" charset="0"/>
            </a:endParaRPr>
          </a:p>
          <a:p>
            <a:r>
              <a:rPr lang="sr-Cyrl-RS" dirty="0">
                <a:latin typeface="Arial" pitchFamily="34" charset="0"/>
                <a:cs typeface="Arial" pitchFamily="34" charset="0"/>
              </a:rPr>
              <a:t>1. цистински кристали – код цистинурије и наследних поремећаја транспорта аминокиселина</a:t>
            </a:r>
            <a:endParaRPr lang="sr-Latn-RS" dirty="0">
              <a:latin typeface="Arial" pitchFamily="34" charset="0"/>
              <a:cs typeface="Arial" pitchFamily="34" charset="0"/>
            </a:endParaRPr>
          </a:p>
          <a:p>
            <a:r>
              <a:rPr lang="sr-Cyrl-RS" dirty="0">
                <a:latin typeface="Arial" pitchFamily="34" charset="0"/>
                <a:cs typeface="Arial" pitchFamily="34" charset="0"/>
              </a:rPr>
              <a:t>2. тирозинкси и леуцински кристали- код тешких болести јетра и урођених поремећаја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метаболизма</a:t>
            </a: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3. холестеролски и билирубински кристали</a:t>
            </a:r>
            <a:endParaRPr lang="sr-Latn-RS" dirty="0">
              <a:latin typeface="Arial" pitchFamily="34" charset="0"/>
              <a:cs typeface="Arial" pitchFamily="34" charset="0"/>
            </a:endParaRPr>
          </a:p>
          <a:p>
            <a:endParaRPr lang="sr-Latn-R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1147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Саклупљање диурезе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>
                <a:latin typeface="Arial" pitchFamily="34" charset="0"/>
                <a:cs typeface="Arial" pitchFamily="34" charset="0"/>
              </a:rPr>
              <a:t>користи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се ради одре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ђ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ивања клиренса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креатинина</a:t>
            </a:r>
          </a:p>
          <a:p>
            <a:endParaRPr lang="sr-Cyrl-RS" dirty="0">
              <a:latin typeface="Arial" pitchFamily="34" charset="0"/>
              <a:cs typeface="Arial" pitchFamily="34" charset="0"/>
            </a:endParaRPr>
          </a:p>
          <a:p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Циљани узорак – нпр. процена гликозурије (2-3 часа након јела); уробилиноген – узорак узет између 14-16 часова</a:t>
            </a:r>
          </a:p>
          <a:p>
            <a:endParaRPr lang="sr-Latn-R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9744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4674"/>
            <a:ext cx="8229600" cy="1143000"/>
          </a:xfrm>
        </p:spPr>
        <p:txBody>
          <a:bodyPr/>
          <a:lstStyle/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Рутински преглед урина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96752"/>
            <a:ext cx="8856984" cy="4968552"/>
          </a:xfrm>
        </p:spPr>
        <p:txBody>
          <a:bodyPr>
            <a:normAutofit lnSpcReduction="10000"/>
          </a:bodyPr>
          <a:lstStyle/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Физичко-хемијски преглед урина који се користи код сумње на болести бубрега и уринарног тракта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Изводи се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sr-Cyrl-RS" dirty="0" smtClean="0">
                <a:latin typeface="Arial" pitchFamily="34" charset="0"/>
                <a:cs typeface="Arial" pitchFamily="34" charset="0"/>
              </a:rPr>
              <a:t>коришћењем тест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sr-Cyrl-RS" dirty="0" smtClean="0">
                <a:latin typeface="Arial" pitchFamily="34" charset="0"/>
                <a:cs typeface="Arial" pitchFamily="34" charset="0"/>
              </a:rPr>
              <a:t>трака и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sr-Cyrl-RS" dirty="0" smtClean="0">
                <a:latin typeface="Arial" pitchFamily="34" charset="0"/>
                <a:cs typeface="Arial" pitchFamily="34" charset="0"/>
              </a:rPr>
              <a:t> конфирматорним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sr-Cyrl-RS" dirty="0" smtClean="0">
                <a:latin typeface="Arial" pitchFamily="34" charset="0"/>
                <a:cs typeface="Arial" pitchFamily="34" charset="0"/>
              </a:rPr>
              <a:t>тестовима</a:t>
            </a:r>
            <a:endParaRPr lang="sr-Latn-RS" dirty="0" smtClean="0">
              <a:latin typeface="Arial" pitchFamily="34" charset="0"/>
              <a:cs typeface="Arial" pitchFamily="34" charset="0"/>
            </a:endParaRPr>
          </a:p>
          <a:p>
            <a:endParaRPr lang="sr-Cyrl-RS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1602" t="11185" r="6124" b="4396"/>
          <a:stretch/>
        </p:blipFill>
        <p:spPr bwMode="auto">
          <a:xfrm>
            <a:off x="4067944" y="2276872"/>
            <a:ext cx="5003650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669360"/>
            <a:ext cx="877676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500" dirty="0" smtClean="0">
                <a:latin typeface="Arial" pitchFamily="34" charset="0"/>
                <a:cs typeface="Arial" pitchFamily="34" charset="0"/>
              </a:rPr>
              <a:t>https://www.google.com/search?client=firefox-b-d&amp;biw=1366&amp;bih=654&amp;tbm=isch&amp;sa=1&amp;ei=O5rjXNKPH8ndwAKskJnIAg&amp;q=urine+strips&amp;oq=urine+strips&amp;gs_l=img.3..0i19l6j0i5i30i19l4.4236519.4239284..4239638...0.0..0.175.1766.0j12......0....1..gws-wiz-img.......0.p5goDVfOk-Q#imgrc=j2c-5nZL3AAayM:</a:t>
            </a:r>
            <a:endParaRPr lang="sr-Latn-RS" sz="5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6661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b="1" dirty="0">
                <a:latin typeface="Arial" pitchFamily="34" charset="0"/>
                <a:cs typeface="Arial" pitchFamily="34" charset="0"/>
              </a:rPr>
              <a:t>Физичке особине урина</a:t>
            </a:r>
            <a:r>
              <a:rPr lang="sr-Latn-RS" dirty="0">
                <a:latin typeface="Arial" pitchFamily="34" charset="0"/>
                <a:cs typeface="Arial" pitchFamily="34" charset="0"/>
              </a:rPr>
              <a:t/>
            </a:r>
            <a:br>
              <a:rPr lang="sr-Latn-RS" dirty="0">
                <a:latin typeface="Arial" pitchFamily="34" charset="0"/>
                <a:cs typeface="Arial" pitchFamily="34" charset="0"/>
              </a:rPr>
            </a:b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80728"/>
            <a:ext cx="8928992" cy="576064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писују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се б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оја, замућеност урина,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пена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sr-Latn-RS" dirty="0" smtClean="0">
                <a:latin typeface="Arial" pitchFamily="34" charset="0"/>
                <a:cs typeface="Arial" pitchFamily="34" charset="0"/>
              </a:rPr>
              <a:t>Код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здравих особа</a:t>
            </a:r>
            <a:r>
              <a:rPr lang="sr-Cyrl-RS" dirty="0">
                <a:latin typeface="Arial" pitchFamily="34" charset="0"/>
                <a:cs typeface="Arial" pitchFamily="34" charset="0"/>
              </a:rPr>
              <a:t> урин је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бистар, светло до тамно жуте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боје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sr-Latn-RS" dirty="0" smtClean="0">
                <a:latin typeface="Arial" pitchFamily="34" charset="0"/>
                <a:cs typeface="Arial" pitchFamily="34" charset="0"/>
              </a:rPr>
              <a:t>Нормалан </a:t>
            </a:r>
            <a:r>
              <a:rPr lang="sr-Latn-RS" dirty="0">
                <a:latin typeface="Arial" pitchFamily="34" charset="0"/>
                <a:cs typeface="Arial" pitchFamily="34" charset="0"/>
              </a:rPr>
              <a:t>урин је бистар или слабо замућен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услед</a:t>
            </a:r>
            <a:r>
              <a:rPr lang="sr-Latn-RS" dirty="0">
                <a:latin typeface="Arial" pitchFamily="34" charset="0"/>
                <a:cs typeface="Arial" pitchFamily="34" charset="0"/>
              </a:rPr>
              <a:t> присуства кристала или аморфних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соли</a:t>
            </a:r>
            <a:endParaRPr lang="sr-Latn-RS" dirty="0">
              <a:latin typeface="Arial" pitchFamily="34" charset="0"/>
              <a:cs typeface="Arial" pitchFamily="34" charset="0"/>
            </a:endParaRPr>
          </a:p>
          <a:p>
            <a:endParaRPr lang="sr-Latn-R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6459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372" y="188640"/>
            <a:ext cx="4180115" cy="6408711"/>
          </a:xfrm>
        </p:spPr>
        <p:txBody>
          <a:bodyPr>
            <a:normAutofit fontScale="92500" lnSpcReduction="10000"/>
          </a:bodyPr>
          <a:lstStyle/>
          <a:p>
            <a:r>
              <a:rPr lang="sr-Latn-RS" dirty="0" smtClean="0">
                <a:latin typeface="Arial" pitchFamily="34" charset="0"/>
                <a:cs typeface="Arial" pitchFamily="34" charset="0"/>
              </a:rPr>
              <a:t>Боја урина зависи од уноса течности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 (с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вет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ао урин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(велики унос течности) и там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ан урин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 (мали унос течности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)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sr-Latn-RS" dirty="0" smtClean="0">
                <a:latin typeface="Arial" pitchFamily="34" charset="0"/>
                <a:cs typeface="Arial" pitchFamily="34" charset="0"/>
              </a:rPr>
              <a:t>Дијабетичари излучују урин светле боје (велика запремина и релативна густина урина)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Резултат слика за urine color chart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472" t="2258" r="9711" b="12825"/>
          <a:stretch/>
        </p:blipFill>
        <p:spPr bwMode="auto">
          <a:xfrm>
            <a:off x="117939" y="116632"/>
            <a:ext cx="4364735" cy="66247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68411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54144558"/>
              </p:ext>
            </p:extLst>
          </p:nvPr>
        </p:nvGraphicFramePr>
        <p:xfrm>
          <a:off x="179511" y="116632"/>
          <a:ext cx="8712969" cy="66093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04323"/>
                <a:gridCol w="2904323"/>
                <a:gridCol w="2904323"/>
              </a:tblGrid>
              <a:tr h="5957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Физичке особине</a:t>
                      </a:r>
                      <a:endParaRPr lang="sr-Latn-RS" sz="2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>
                          <a:effectLst/>
                          <a:latin typeface="Arial" pitchFamily="34" charset="0"/>
                          <a:cs typeface="Arial" pitchFamily="34" charset="0"/>
                        </a:rPr>
                        <a:t>Микроскопски преглед</a:t>
                      </a:r>
                      <a:endParaRPr lang="sr-Latn-RS" sz="2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>
                          <a:effectLst/>
                          <a:latin typeface="Arial" pitchFamily="34" charset="0"/>
                          <a:cs typeface="Arial" pitchFamily="34" charset="0"/>
                        </a:rPr>
                        <a:t>Тест траке</a:t>
                      </a:r>
                      <a:endParaRPr lang="sr-Latn-RS" sz="2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5957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>
                          <a:effectLst/>
                          <a:latin typeface="Arial" pitchFamily="34" charset="0"/>
                          <a:cs typeface="Arial" pitchFamily="34" charset="0"/>
                        </a:rPr>
                        <a:t>боја</a:t>
                      </a:r>
                      <a:endParaRPr lang="sr-Latn-RS" sz="2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>
                          <a:effectLst/>
                          <a:latin typeface="Arial" pitchFamily="34" charset="0"/>
                          <a:cs typeface="Arial" pitchFamily="34" charset="0"/>
                        </a:rPr>
                        <a:t>еритроцити</a:t>
                      </a:r>
                      <a:endParaRPr lang="sr-Latn-RS" sz="2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>
                          <a:effectLst/>
                          <a:latin typeface="Arial" pitchFamily="34" charset="0"/>
                          <a:cs typeface="Arial" pitchFamily="34" charset="0"/>
                        </a:rPr>
                        <a:t>рН</a:t>
                      </a:r>
                      <a:endParaRPr lang="sr-Latn-RS" sz="2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5957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>
                          <a:effectLst/>
                          <a:latin typeface="Arial" pitchFamily="34" charset="0"/>
                          <a:cs typeface="Arial" pitchFamily="34" charset="0"/>
                        </a:rPr>
                        <a:t>изглед</a:t>
                      </a:r>
                      <a:endParaRPr lang="sr-Latn-RS" sz="2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>
                          <a:effectLst/>
                          <a:latin typeface="Arial" pitchFamily="34" charset="0"/>
                          <a:cs typeface="Arial" pitchFamily="34" charset="0"/>
                        </a:rPr>
                        <a:t>леукоцити</a:t>
                      </a:r>
                      <a:endParaRPr lang="sr-Latn-RS" sz="2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>
                          <a:effectLst/>
                          <a:latin typeface="Arial" pitchFamily="34" charset="0"/>
                          <a:cs typeface="Arial" pitchFamily="34" charset="0"/>
                        </a:rPr>
                        <a:t>релативна густина</a:t>
                      </a:r>
                      <a:endParaRPr lang="sr-Latn-RS" sz="2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5957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>
                          <a:effectLst/>
                          <a:latin typeface="Arial" pitchFamily="34" charset="0"/>
                          <a:cs typeface="Arial" pitchFamily="34" charset="0"/>
                        </a:rPr>
                        <a:t>мирис</a:t>
                      </a:r>
                      <a:endParaRPr lang="sr-Latn-RS" sz="2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епителне ћелије</a:t>
                      </a:r>
                      <a:endParaRPr lang="sr-Latn-RS" sz="2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>
                          <a:effectLst/>
                          <a:latin typeface="Arial" pitchFamily="34" charset="0"/>
                          <a:cs typeface="Arial" pitchFamily="34" charset="0"/>
                        </a:rPr>
                        <a:t>протеини</a:t>
                      </a:r>
                      <a:endParaRPr lang="sr-Latn-RS" sz="2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5957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>
                          <a:effectLst/>
                          <a:latin typeface="Arial" pitchFamily="34" charset="0"/>
                          <a:cs typeface="Arial" pitchFamily="34" charset="0"/>
                        </a:rPr>
                        <a:t>пена</a:t>
                      </a:r>
                      <a:endParaRPr lang="sr-Latn-RS" sz="2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>
                          <a:effectLst/>
                          <a:latin typeface="Arial" pitchFamily="34" charset="0"/>
                          <a:cs typeface="Arial" pitchFamily="34" charset="0"/>
                        </a:rPr>
                        <a:t>цилиндри</a:t>
                      </a:r>
                      <a:endParaRPr lang="sr-Latn-RS" sz="2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>
                          <a:effectLst/>
                          <a:latin typeface="Arial" pitchFamily="34" charset="0"/>
                          <a:cs typeface="Arial" pitchFamily="34" charset="0"/>
                        </a:rPr>
                        <a:t>крв</a:t>
                      </a:r>
                      <a:endParaRPr lang="sr-Latn-RS" sz="2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5957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релативна густина</a:t>
                      </a:r>
                      <a:endParaRPr lang="sr-Latn-RS" sz="2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бактерије</a:t>
                      </a:r>
                      <a:endParaRPr lang="sr-Latn-RS" sz="2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нитрити</a:t>
                      </a:r>
                      <a:endParaRPr lang="sr-Latn-RS" sz="2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5957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sr-Latn-RS" sz="2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>
                          <a:effectLst/>
                          <a:latin typeface="Arial" pitchFamily="34" charset="0"/>
                          <a:cs typeface="Arial" pitchFamily="34" charset="0"/>
                        </a:rPr>
                        <a:t>кристали</a:t>
                      </a:r>
                      <a:endParaRPr lang="sr-Latn-RS" sz="2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>
                          <a:effectLst/>
                          <a:latin typeface="Arial" pitchFamily="34" charset="0"/>
                          <a:cs typeface="Arial" pitchFamily="34" charset="0"/>
                        </a:rPr>
                        <a:t>леукоцитна естераза</a:t>
                      </a:r>
                      <a:endParaRPr lang="sr-Latn-RS" sz="2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5957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sr-Latn-RS" sz="2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>
                          <a:effectLst/>
                          <a:latin typeface="Arial" pitchFamily="34" charset="0"/>
                          <a:cs typeface="Arial" pitchFamily="34" charset="0"/>
                        </a:rPr>
                        <a:t>остале компоненте</a:t>
                      </a:r>
                      <a:endParaRPr lang="sr-Latn-RS" sz="2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>
                          <a:effectLst/>
                          <a:latin typeface="Arial" pitchFamily="34" charset="0"/>
                          <a:cs typeface="Arial" pitchFamily="34" charset="0"/>
                        </a:rPr>
                        <a:t>глукоза</a:t>
                      </a:r>
                      <a:endParaRPr lang="sr-Latn-RS" sz="2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5957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sr-Latn-RS" sz="2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sr-Latn-RS" sz="2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>
                          <a:effectLst/>
                          <a:latin typeface="Arial" pitchFamily="34" charset="0"/>
                          <a:cs typeface="Arial" pitchFamily="34" charset="0"/>
                        </a:rPr>
                        <a:t>кетони</a:t>
                      </a:r>
                      <a:endParaRPr lang="sr-Latn-RS" sz="2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5957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sr-Latn-RS" sz="2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sr-Latn-RS" sz="2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>
                          <a:effectLst/>
                          <a:latin typeface="Arial" pitchFamily="34" charset="0"/>
                          <a:cs typeface="Arial" pitchFamily="34" charset="0"/>
                        </a:rPr>
                        <a:t>билирубин</a:t>
                      </a:r>
                      <a:endParaRPr lang="sr-Latn-RS" sz="2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5957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sr-Latn-RS" sz="2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sr-Latn-RS" sz="2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уробилиноген</a:t>
                      </a:r>
                      <a:endParaRPr lang="sr-Latn-RS" sz="2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426023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</TotalTime>
  <Words>2394</Words>
  <Application>Microsoft Office PowerPoint</Application>
  <PresentationFormat>On-screen Show (4:3)</PresentationFormat>
  <Paragraphs>455</Paragraphs>
  <Slides>46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Office Theme</vt:lpstr>
      <vt:lpstr>УРИН Сакупљање урина. Физичке особине урина. Хемијски преглед урина. Анализа седимента урина. </vt:lpstr>
      <vt:lpstr>САКУПЉАЊЕ, ТРАНСПОРТ И ЧУВАЊЕ УРИНА</vt:lpstr>
      <vt:lpstr>Slide 3</vt:lpstr>
      <vt:lpstr> Промене у урину које настају стајањем на собној температури </vt:lpstr>
      <vt:lpstr>Саклупљање диурезе</vt:lpstr>
      <vt:lpstr>Рутински преглед урина</vt:lpstr>
      <vt:lpstr>Физичке особине урина </vt:lpstr>
      <vt:lpstr>Slide 8</vt:lpstr>
      <vt:lpstr>Slide 9</vt:lpstr>
      <vt:lpstr>Поремећаји боје урина</vt:lpstr>
      <vt:lpstr>Запремина урина и поремећаји у количини излученог урина</vt:lpstr>
      <vt:lpstr>Slide 12</vt:lpstr>
      <vt:lpstr>Релативна густина и осмолалност </vt:lpstr>
      <vt:lpstr>рН УРИНА </vt:lpstr>
      <vt:lpstr>Slide 15</vt:lpstr>
      <vt:lpstr>Хемијски преглед урина</vt:lpstr>
      <vt:lpstr>Скрининг тест</vt:lpstr>
      <vt:lpstr>Slide 18</vt:lpstr>
      <vt:lpstr>Протеини у урину</vt:lpstr>
      <vt:lpstr>Slide 20</vt:lpstr>
      <vt:lpstr>Slide 21</vt:lpstr>
      <vt:lpstr>Хематурија</vt:lpstr>
      <vt:lpstr>Slide 23</vt:lpstr>
      <vt:lpstr>Slide 24</vt:lpstr>
      <vt:lpstr>Хемоглобинурија (ХГ) </vt:lpstr>
      <vt:lpstr>Slide 26</vt:lpstr>
      <vt:lpstr>Slide 27</vt:lpstr>
      <vt:lpstr>Леукоцити у урину </vt:lpstr>
      <vt:lpstr>Нитрити у урину</vt:lpstr>
      <vt:lpstr>Slide 30</vt:lpstr>
      <vt:lpstr>Глукоза у урину - гликозурија</vt:lpstr>
      <vt:lpstr>Slide 32</vt:lpstr>
      <vt:lpstr>Кетони</vt:lpstr>
      <vt:lpstr>Slide 34</vt:lpstr>
      <vt:lpstr>Билирубин у урину</vt:lpstr>
      <vt:lpstr>Уробилиноген у урину</vt:lpstr>
      <vt:lpstr>Микроскопски преглед седимента урина</vt:lpstr>
      <vt:lpstr>Slide 38</vt:lpstr>
      <vt:lpstr>Еритроцити у урину</vt:lpstr>
      <vt:lpstr>Леукоцити у урину</vt:lpstr>
      <vt:lpstr>Бактерије</vt:lpstr>
      <vt:lpstr>Цилиндри</vt:lpstr>
      <vt:lpstr>Slide 43</vt:lpstr>
      <vt:lpstr>Кристали</vt:lpstr>
      <vt:lpstr>Slide 45</vt:lpstr>
      <vt:lpstr>Slide 46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УРИН Сакупљање урина. Физичке особине урина. Хемијски преглед урина. Анализа седимента урина.</dc:title>
  <dc:creator>Ivana Nikolić</dc:creator>
  <cp:lastModifiedBy>KC KG Lab</cp:lastModifiedBy>
  <cp:revision>51</cp:revision>
  <dcterms:created xsi:type="dcterms:W3CDTF">2019-05-21T05:46:09Z</dcterms:created>
  <dcterms:modified xsi:type="dcterms:W3CDTF">2020-10-01T08:17:53Z</dcterms:modified>
</cp:coreProperties>
</file>